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431" autoAdjust="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05EE632-C4F8-35A2-BEBB-3A014D97D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97F74181-59FC-CF0A-FC71-5E4217069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1763F7A-AC2B-319B-86CF-D3B350319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ACE9EB2-F0B4-D32A-BB17-AC0A1914F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44415EB-3596-A172-3CB2-D2C40C1A2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702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85941F5-C440-1AB1-C9F2-2B45A71C2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88580988-5647-1051-32AE-8BB340BA58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FE685EC-0A73-CC3A-2C1E-22912B1B9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275E969-A64B-5102-0E35-5D1D117AE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A38E5E3-6585-FE3E-9BFA-510535CBE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44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FBA59682-16F2-EF78-7C07-C509A943CB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F4F23165-B8F3-AB73-B370-0490928792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3EF8A3A-38EB-E806-4522-F864040A7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03D4B23-99A6-39A9-CFB5-270BE6CD6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8B23C5C-9EB9-0719-7B11-3BAFF038B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244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768F5E7-BF2F-E6CB-241B-73E571D9D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86208E6-C78A-6A8D-5A1D-4AE3B7998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2509255-6F02-7555-185A-F77758EB8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255BC14-03A7-DFC6-0325-EF53437C3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95E6896-A8E1-676F-A1D3-EFE33C98E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534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43E2C21-F07E-398B-0041-E790DF06D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80656474-0B93-A0F8-3B72-29A9DE1F4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AC6263D-FC17-E8DA-34FA-D96DE3FBF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460830C-FC4D-D95B-7239-BDA0BA864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FC3050A-F804-6BCA-0020-D05C7470D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087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683611B-2853-9BF1-0A56-70F9E8A36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FB78687-6F2E-8C7F-B53A-ACD786084E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6C97FA32-71A4-548E-4746-C09F2E3AC0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E1471F81-8B2D-8E9A-E5AF-7EFD61C12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C576F3BF-9620-294F-C237-230DF9DFE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5BD02A3-6F5F-8576-057B-615FB3837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399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8F935D8-939D-F13E-BE41-057990A08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50736FB-7F27-FABB-9A78-6EDFC6F527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6B4AAC8F-D11A-EDDC-2EB9-097B5247C2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EF65D2CB-31A5-6908-92A5-6D116DC064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0F3A616C-FD77-5380-E2C8-A75A667A75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F65EA4A8-72FA-B93B-505E-27A6B2ED3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54B69F10-3CCF-D2BE-AC2B-8DF9DDEBE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26458DB8-D934-CCB0-440D-528A50688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821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2FCEC92-CDF3-EF7A-D6E5-22501033B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870C7812-18A3-BF7E-D1CF-E8BB3590B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0C0205B6-41D5-EE3C-074B-84388D939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32563FEB-C3A4-3861-8CC3-ED505DA4F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79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99A18897-34F6-A2E7-D488-FD95E1316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57267E25-AD9C-36FF-1005-8DA240B4D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9CD69AAC-ED53-8607-0DCE-B01BB7FD8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41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296AD20-8564-6E6E-AB43-B60463204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40C6E1F-5F12-8DAC-132D-628A9EADE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CB0F9440-72AD-E677-FE3C-42A3BE476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E44D497-6DF6-7520-B836-20AD20448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27C883D-06B5-ECC8-45EB-B72C0FBEA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A9445BA-0003-7408-285D-300A80C2B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683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6A5CF4A-5A86-0351-EE1D-44BCB23ED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226B737E-C79C-57A7-F2CC-63DFDCAC2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4A64576C-4A9B-FE6F-85B2-01D9059B76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A0EBEA7F-EB91-4D1E-985F-67BF42437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300A209-831E-2377-7434-789E780DE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EF3927E-8809-EAEC-C192-E51BDB996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803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6886B48C-0DDD-A102-1ADF-5AE19C24C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BF45E6C-EFB4-E036-2DC2-E73B9164F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EE54DE6-C525-F617-2997-36102E2CE1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3AA84B-4A49-4F2D-9A38-395C6A87420E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42FBA0C-A19E-6FDF-3E53-AA4F5BBE30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316AFB7-B6CF-0BD9-8224-ED9FB9767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524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16.jpeg"/><Relationship Id="rId12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jpeg"/><Relationship Id="rId4" Type="http://schemas.openxmlformats.org/officeDocument/2006/relationships/image" Target="../media/image4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bosoftnet/EFIS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esim 13" descr="kalıp, desen, düzen, grafik, piksel, tasarım içeren bir resim&#10;&#10;Açıklama otomatik olarak oluşturuldu">
            <a:extLst>
              <a:ext uri="{FF2B5EF4-FFF2-40B4-BE49-F238E27FC236}">
                <a16:creationId xmlns:a16="http://schemas.microsoft.com/office/drawing/2014/main" id="{BBAFCE26-E0B3-DE10-C83A-E0CA003C4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308" y="4545521"/>
            <a:ext cx="2221201" cy="2072258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CBD00792-E9A8-06B3-0DDF-4C17E046A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031" y="377854"/>
            <a:ext cx="5073938" cy="1309645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A6434975-46AB-354D-3DAE-0882DE16028E}"/>
              </a:ext>
            </a:extLst>
          </p:cNvPr>
          <p:cNvSpPr txBox="1"/>
          <p:nvPr/>
        </p:nvSpPr>
        <p:spPr>
          <a:xfrm>
            <a:off x="1699491" y="1846349"/>
            <a:ext cx="8793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2023 – 2024 Spring</a:t>
            </a:r>
          </a:p>
          <a:p>
            <a:pPr algn="ctr"/>
            <a:r>
              <a:rPr lang="en-US" sz="2400" b="1" dirty="0"/>
              <a:t>EEEN 102 - Embedded Systems Programming</a:t>
            </a:r>
          </a:p>
          <a:p>
            <a:pPr algn="ctr"/>
            <a:r>
              <a:rPr lang="en-US" sz="2400" b="1" dirty="0"/>
              <a:t>Final Project Presentation</a:t>
            </a:r>
            <a:r>
              <a:rPr lang="tr-TR" sz="2400" b="1" dirty="0"/>
              <a:t> (30.05.2024)</a:t>
            </a:r>
            <a:endParaRPr lang="en-US" sz="2400" b="1" dirty="0"/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ABA5C1E0-E14A-75C1-1675-9D0CF6E1FB15}"/>
              </a:ext>
            </a:extLst>
          </p:cNvPr>
          <p:cNvSpPr txBox="1"/>
          <p:nvPr/>
        </p:nvSpPr>
        <p:spPr>
          <a:xfrm>
            <a:off x="1828798" y="3130059"/>
            <a:ext cx="8534401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First phase of open source complete </a:t>
            </a:r>
            <a:br>
              <a:rPr lang="en-US" sz="2000" dirty="0"/>
            </a:br>
            <a:r>
              <a:rPr lang="en-US" sz="2000" b="1" i="1" dirty="0"/>
              <a:t>Electronic Flight Instrument System (EFIS) </a:t>
            </a:r>
            <a:br>
              <a:rPr lang="en-US" sz="2000" b="1" i="1" dirty="0"/>
            </a:br>
            <a:r>
              <a:rPr lang="en-US" sz="2000" dirty="0"/>
              <a:t>set for UAVs, RC airplanes or backup for general aviation aircrafts.</a:t>
            </a:r>
          </a:p>
          <a:p>
            <a:pPr algn="ctr"/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Air Data Unit </a:t>
            </a:r>
            <a:r>
              <a:rPr lang="en-US" sz="1600" dirty="0"/>
              <a:t>(v1.1)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Air Data Unit</a:t>
            </a:r>
            <a:r>
              <a:rPr lang="tr-TR" sz="2000" b="1" dirty="0"/>
              <a:t> MCU Software </a:t>
            </a:r>
            <a:r>
              <a:rPr lang="en-US" sz="1600" dirty="0"/>
              <a:t>(v0.1)</a:t>
            </a:r>
            <a:endParaRPr lang="tr-TR" sz="16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Display Software </a:t>
            </a:r>
            <a:r>
              <a:rPr lang="en-US" sz="1600" dirty="0"/>
              <a:t>(v0.1.1)</a:t>
            </a:r>
            <a:br>
              <a:rPr lang="en-US" sz="1600" dirty="0"/>
            </a:br>
            <a:br>
              <a:rPr lang="en-US" sz="1600" dirty="0"/>
            </a:br>
            <a:r>
              <a:rPr lang="en-US" sz="2000" b="1" dirty="0"/>
              <a:t>Developer: </a:t>
            </a:r>
            <a:r>
              <a:rPr lang="en-US" sz="2000" dirty="0"/>
              <a:t>İbrahim Ç. 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9C409E04-5E0C-CC67-AB82-C266059F1AA4}"/>
              </a:ext>
            </a:extLst>
          </p:cNvPr>
          <p:cNvSpPr txBox="1"/>
          <p:nvPr/>
        </p:nvSpPr>
        <p:spPr>
          <a:xfrm>
            <a:off x="7852029" y="4138974"/>
            <a:ext cx="4425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more and further updates,</a:t>
            </a:r>
          </a:p>
          <a:p>
            <a:r>
              <a:rPr lang="en-US" dirty="0"/>
              <a:t>visit project’s GitHub page:</a:t>
            </a:r>
          </a:p>
        </p:txBody>
      </p:sp>
    </p:spTree>
    <p:extLst>
      <p:ext uri="{BB962C8B-B14F-4D97-AF65-F5344CB8AC3E}">
        <p14:creationId xmlns:p14="http://schemas.microsoft.com/office/powerpoint/2010/main" val="1828454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sim 10" descr="metin, elektronik donanım, elektronik mühendisliği, devre içeren bir resim&#10;&#10;Açıklama otomatik olarak oluşturuldu">
            <a:extLst>
              <a:ext uri="{FF2B5EF4-FFF2-40B4-BE49-F238E27FC236}">
                <a16:creationId xmlns:a16="http://schemas.microsoft.com/office/drawing/2014/main" id="{3AB71D31-CC69-2386-D703-9815AC19A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369332"/>
            <a:ext cx="2873550" cy="32856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İçerik Yer Tutucusu 4">
            <a:extLst>
              <a:ext uri="{FF2B5EF4-FFF2-40B4-BE49-F238E27FC236}">
                <a16:creationId xmlns:a16="http://schemas.microsoft.com/office/drawing/2014/main" id="{6DAE4560-8F8D-5792-4E28-929129024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2789" y="3575068"/>
            <a:ext cx="3119211" cy="31155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71B51CF6-8A4B-F0A8-B04A-A0491045B1A7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  </a:t>
            </a:r>
            <a:r>
              <a:rPr lang="en-US" sz="2000" b="1" dirty="0">
                <a:solidFill>
                  <a:srgbClr val="C0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Main Features of EFIS System Units:</a:t>
            </a: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066EFCCD-1875-DE83-5319-40EB16236131}"/>
              </a:ext>
            </a:extLst>
          </p:cNvPr>
          <p:cNvSpPr txBox="1"/>
          <p:nvPr/>
        </p:nvSpPr>
        <p:spPr>
          <a:xfrm>
            <a:off x="3889550" y="369332"/>
            <a:ext cx="601395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Air Data Unit Electrical Features:</a:t>
            </a:r>
          </a:p>
          <a:p>
            <a:endParaRPr lang="en-US" sz="11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Supply voltage range: 7.5 – 25 V.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High voltage protection by varistors.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Low voltage protection by MCU brownout detection.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Separated supply lines for board and external devices.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Max 100 mA for main board and max 500 mA for external outputs.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100 mA PTC fuses on each power out.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I/O pins (except SPI) has serial current limiting resistors.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ATMega 328P MCU @ 20 MHz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RTC chip for date and time keeping.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CR1220 battery for RTC chip.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Separated I</a:t>
            </a:r>
            <a:r>
              <a:rPr lang="en-US" sz="1400" baseline="30000" dirty="0"/>
              <a:t>2</a:t>
            </a:r>
            <a:r>
              <a:rPr lang="en-US" sz="1400" dirty="0"/>
              <a:t>C lines via switch for isolating lines from each other when corruption occurs on some of lines.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Main UART for data transmission and secondary UART for GNSS module.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UART1 can capable up to </a:t>
            </a:r>
            <a:r>
              <a:rPr lang="en-US" sz="1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230400 bauds and has flow control pins.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UART2 can capable up to </a:t>
            </a:r>
            <a:r>
              <a:rPr lang="en-US" sz="1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38400 bauds.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2124"/>
                </a:solidFill>
                <a:latin typeface="arial" panose="020B0604020202020204" pitchFamily="34" charset="0"/>
              </a:rPr>
              <a:t>SPI port (6 pins AVR ISP).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6 configurable general purpose I/O or analog inputs.</a:t>
            </a:r>
            <a:endParaRPr lang="en-US" sz="1200" dirty="0"/>
          </a:p>
          <a:p>
            <a:endParaRPr lang="en-US" sz="1100" dirty="0"/>
          </a:p>
          <a:p>
            <a:r>
              <a:rPr lang="en-US" b="1" dirty="0">
                <a:solidFill>
                  <a:srgbClr val="0070C0"/>
                </a:solidFill>
              </a:rPr>
              <a:t>Air Data Unit Software Limitations:</a:t>
            </a:r>
          </a:p>
          <a:p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Max 36000 ft press. alt. @ ISA conditions.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Max 1.0 Mach.</a:t>
            </a:r>
            <a:endParaRPr lang="en-US" sz="1100" dirty="0"/>
          </a:p>
          <a:p>
            <a:endParaRPr lang="en-US" sz="1100" dirty="0"/>
          </a:p>
          <a:p>
            <a:r>
              <a:rPr lang="en-US" b="1" dirty="0">
                <a:solidFill>
                  <a:srgbClr val="0070C0"/>
                </a:solidFill>
              </a:rPr>
              <a:t>Used Programming Languages in This Project:</a:t>
            </a:r>
          </a:p>
          <a:p>
            <a:endParaRPr lang="en-US" sz="11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C/C++ used for Air Data Unit’s MCU software.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Python used for EFIS Display Software.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989726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 descr="metin, ekran görüntüsü, diyagram, daire içeren bir resim&#10;&#10;Açıklama otomatik olarak oluşturuldu">
            <a:extLst>
              <a:ext uri="{FF2B5EF4-FFF2-40B4-BE49-F238E27FC236}">
                <a16:creationId xmlns:a16="http://schemas.microsoft.com/office/drawing/2014/main" id="{2A77A094-08F6-D385-FD6F-7107F36800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9" t="1849" r="3459" b="1414"/>
          <a:stretch/>
        </p:blipFill>
        <p:spPr>
          <a:xfrm>
            <a:off x="7289079" y="674870"/>
            <a:ext cx="2880000" cy="5544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4" name="Sol Ayraç 173">
            <a:extLst>
              <a:ext uri="{FF2B5EF4-FFF2-40B4-BE49-F238E27FC236}">
                <a16:creationId xmlns:a16="http://schemas.microsoft.com/office/drawing/2014/main" id="{F887AFAE-A4CC-1B22-A5A8-841B2C332D8A}"/>
              </a:ext>
            </a:extLst>
          </p:cNvPr>
          <p:cNvSpPr/>
          <p:nvPr/>
        </p:nvSpPr>
        <p:spPr>
          <a:xfrm>
            <a:off x="7204429" y="1173155"/>
            <a:ext cx="261226" cy="4569301"/>
          </a:xfrm>
          <a:prstGeom prst="leftBrace">
            <a:avLst>
              <a:gd name="adj1" fmla="val 8333"/>
              <a:gd name="adj2" fmla="val 577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Sol Ayraç 172">
            <a:extLst>
              <a:ext uri="{FF2B5EF4-FFF2-40B4-BE49-F238E27FC236}">
                <a16:creationId xmlns:a16="http://schemas.microsoft.com/office/drawing/2014/main" id="{2E1776C5-3F2E-D091-BB91-1C2073F61D77}"/>
              </a:ext>
            </a:extLst>
          </p:cNvPr>
          <p:cNvSpPr/>
          <p:nvPr/>
        </p:nvSpPr>
        <p:spPr>
          <a:xfrm>
            <a:off x="7120714" y="781050"/>
            <a:ext cx="331254" cy="5338004"/>
          </a:xfrm>
          <a:prstGeom prst="leftBrace">
            <a:avLst>
              <a:gd name="adj1" fmla="val 8333"/>
              <a:gd name="adj2" fmla="val 577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6A0451BB-8AB8-481D-7306-FB80758288C8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sz="2000" b="1" dirty="0">
                <a:solidFill>
                  <a:srgbClr val="C0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Air Data Unit Box:</a:t>
            </a:r>
          </a:p>
        </p:txBody>
      </p:sp>
      <p:pic>
        <p:nvPicPr>
          <p:cNvPr id="6" name="Resim 5" descr="elektronik donanım, elektronik mühendisliği, devre, elektronik bileşen içeren bir resim&#10;&#10;Açıklama otomatik olarak oluşturuldu">
            <a:extLst>
              <a:ext uri="{FF2B5EF4-FFF2-40B4-BE49-F238E27FC236}">
                <a16:creationId xmlns:a16="http://schemas.microsoft.com/office/drawing/2014/main" id="{EA4DEBAC-1C0D-D7FA-8CC2-045F665CB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66" y="1016486"/>
            <a:ext cx="5983474" cy="36128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Sağ Ayraç 1">
            <a:extLst>
              <a:ext uri="{FF2B5EF4-FFF2-40B4-BE49-F238E27FC236}">
                <a16:creationId xmlns:a16="http://schemas.microsoft.com/office/drawing/2014/main" id="{58DC7225-5168-B855-CD02-88209BBFD7ED}"/>
              </a:ext>
            </a:extLst>
          </p:cNvPr>
          <p:cNvSpPr/>
          <p:nvPr/>
        </p:nvSpPr>
        <p:spPr>
          <a:xfrm>
            <a:off x="9437048" y="1390650"/>
            <a:ext cx="361949" cy="609600"/>
          </a:xfrm>
          <a:prstGeom prst="rightBrace">
            <a:avLst>
              <a:gd name="adj1" fmla="val 7019"/>
              <a:gd name="adj2" fmla="val 66441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Düz Ok Bağlayıcısı 4">
            <a:extLst>
              <a:ext uri="{FF2B5EF4-FFF2-40B4-BE49-F238E27FC236}">
                <a16:creationId xmlns:a16="http://schemas.microsoft.com/office/drawing/2014/main" id="{F9013BA8-12B4-431A-EA39-A132DFD21C45}"/>
              </a:ext>
            </a:extLst>
          </p:cNvPr>
          <p:cNvCxnSpPr>
            <a:cxnSpLocks/>
            <a:stCxn id="2" idx="1"/>
            <a:endCxn id="19" idx="1"/>
          </p:cNvCxnSpPr>
          <p:nvPr/>
        </p:nvCxnSpPr>
        <p:spPr>
          <a:xfrm flipV="1">
            <a:off x="9798997" y="1622948"/>
            <a:ext cx="538447" cy="172726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7" name="Metin kutusu 6">
            <a:extLst>
              <a:ext uri="{FF2B5EF4-FFF2-40B4-BE49-F238E27FC236}">
                <a16:creationId xmlns:a16="http://schemas.microsoft.com/office/drawing/2014/main" id="{F3639AD9-740A-C48A-6C5F-CD3CC97FBEA1}"/>
              </a:ext>
            </a:extLst>
          </p:cNvPr>
          <p:cNvSpPr txBox="1"/>
          <p:nvPr/>
        </p:nvSpPr>
        <p:spPr>
          <a:xfrm>
            <a:off x="10337444" y="2299710"/>
            <a:ext cx="1968856" cy="104644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UART 1 Includes: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Serial I/O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Two I/O reserved for flow control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Reset Input.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85AAFF0B-3523-1D08-C748-11B1108498AC}"/>
              </a:ext>
            </a:extLst>
          </p:cNvPr>
          <p:cNvSpPr txBox="1"/>
          <p:nvPr/>
        </p:nvSpPr>
        <p:spPr>
          <a:xfrm>
            <a:off x="10337444" y="1807613"/>
            <a:ext cx="1968856" cy="492443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UART 2 Includes: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Serial I/O</a:t>
            </a:r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9CF27B5C-7BC2-956A-CC28-BAAEBE96D688}"/>
              </a:ext>
            </a:extLst>
          </p:cNvPr>
          <p:cNvSpPr txBox="1"/>
          <p:nvPr/>
        </p:nvSpPr>
        <p:spPr>
          <a:xfrm>
            <a:off x="10337444" y="1469059"/>
            <a:ext cx="2193625" cy="30777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Data Comm. LEDs</a:t>
            </a:r>
          </a:p>
        </p:txBody>
      </p:sp>
      <p:cxnSp>
        <p:nvCxnSpPr>
          <p:cNvPr id="24" name="Düz Ok Bağlayıcısı 23">
            <a:extLst>
              <a:ext uri="{FF2B5EF4-FFF2-40B4-BE49-F238E27FC236}">
                <a16:creationId xmlns:a16="http://schemas.microsoft.com/office/drawing/2014/main" id="{A9F50C22-1955-8517-2C6B-B8E7ECEA0D70}"/>
              </a:ext>
            </a:extLst>
          </p:cNvPr>
          <p:cNvCxnSpPr>
            <a:endCxn id="13" idx="1"/>
          </p:cNvCxnSpPr>
          <p:nvPr/>
        </p:nvCxnSpPr>
        <p:spPr>
          <a:xfrm flipV="1">
            <a:off x="9618022" y="2053835"/>
            <a:ext cx="719422" cy="245875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6" name="Bağlayıcı: Eğri 25">
            <a:extLst>
              <a:ext uri="{FF2B5EF4-FFF2-40B4-BE49-F238E27FC236}">
                <a16:creationId xmlns:a16="http://schemas.microsoft.com/office/drawing/2014/main" id="{489FF4D8-6A92-3274-D586-323A26BE0CF5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9010650" y="2445973"/>
            <a:ext cx="1326794" cy="376957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4" name="Metin kutusu 33">
            <a:extLst>
              <a:ext uri="{FF2B5EF4-FFF2-40B4-BE49-F238E27FC236}">
                <a16:creationId xmlns:a16="http://schemas.microsoft.com/office/drawing/2014/main" id="{ECDB8F73-50A1-60E3-CA43-7AAE20BC4906}"/>
              </a:ext>
            </a:extLst>
          </p:cNvPr>
          <p:cNvSpPr txBox="1"/>
          <p:nvPr/>
        </p:nvSpPr>
        <p:spPr>
          <a:xfrm>
            <a:off x="10337443" y="3644795"/>
            <a:ext cx="2193625" cy="492443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SPI (6 Pins AVR ISP)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For programming etc.</a:t>
            </a:r>
            <a:endParaRPr lang="en-US" sz="1100" dirty="0">
              <a:solidFill>
                <a:schemeClr val="accent5"/>
              </a:solidFill>
            </a:endParaRPr>
          </a:p>
        </p:txBody>
      </p:sp>
      <p:cxnSp>
        <p:nvCxnSpPr>
          <p:cNvPr id="42" name="Bağlayıcı: Eğri 41">
            <a:extLst>
              <a:ext uri="{FF2B5EF4-FFF2-40B4-BE49-F238E27FC236}">
                <a16:creationId xmlns:a16="http://schemas.microsoft.com/office/drawing/2014/main" id="{9477F818-A51E-1C06-82DB-2EE115E67F9B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9764094" y="3320873"/>
            <a:ext cx="573349" cy="570144"/>
          </a:xfrm>
          <a:prstGeom prst="curvedConnector3">
            <a:avLst>
              <a:gd name="adj1" fmla="val 36710"/>
            </a:avLst>
          </a:prstGeom>
          <a:ln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4" name="Metin kutusu 43">
            <a:extLst>
              <a:ext uri="{FF2B5EF4-FFF2-40B4-BE49-F238E27FC236}">
                <a16:creationId xmlns:a16="http://schemas.microsoft.com/office/drawing/2014/main" id="{41A3AC3D-8FDC-D089-639C-5AB9A7984302}"/>
              </a:ext>
            </a:extLst>
          </p:cNvPr>
          <p:cNvSpPr txBox="1"/>
          <p:nvPr/>
        </p:nvSpPr>
        <p:spPr>
          <a:xfrm>
            <a:off x="10337443" y="3393722"/>
            <a:ext cx="2193625" cy="30777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Status LED</a:t>
            </a:r>
          </a:p>
        </p:txBody>
      </p:sp>
      <p:cxnSp>
        <p:nvCxnSpPr>
          <p:cNvPr id="48" name="Bağlayıcı: Eğri 47">
            <a:extLst>
              <a:ext uri="{FF2B5EF4-FFF2-40B4-BE49-F238E27FC236}">
                <a16:creationId xmlns:a16="http://schemas.microsoft.com/office/drawing/2014/main" id="{E636BA39-85AB-B998-B3DB-E03A2A91062E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9437048" y="2822930"/>
            <a:ext cx="900395" cy="724681"/>
          </a:xfrm>
          <a:prstGeom prst="curvedConnector3">
            <a:avLst>
              <a:gd name="adj1" fmla="val 65868"/>
            </a:avLst>
          </a:prstGeom>
          <a:ln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9" name="Metin kutusu 58">
            <a:extLst>
              <a:ext uri="{FF2B5EF4-FFF2-40B4-BE49-F238E27FC236}">
                <a16:creationId xmlns:a16="http://schemas.microsoft.com/office/drawing/2014/main" id="{A195DB7D-BC39-F0CD-3FDB-820B698B86CC}"/>
              </a:ext>
            </a:extLst>
          </p:cNvPr>
          <p:cNvSpPr txBox="1"/>
          <p:nvPr/>
        </p:nvSpPr>
        <p:spPr>
          <a:xfrm>
            <a:off x="10337443" y="4075130"/>
            <a:ext cx="2193625" cy="492443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RTC Battery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CR1220</a:t>
            </a:r>
          </a:p>
        </p:txBody>
      </p:sp>
      <p:cxnSp>
        <p:nvCxnSpPr>
          <p:cNvPr id="64" name="Düz Ok Bağlayıcısı 63">
            <a:extLst>
              <a:ext uri="{FF2B5EF4-FFF2-40B4-BE49-F238E27FC236}">
                <a16:creationId xmlns:a16="http://schemas.microsoft.com/office/drawing/2014/main" id="{06F9992F-78C1-67D5-CFDD-AC1702FAE8C9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9674047" y="3949674"/>
            <a:ext cx="663396" cy="371678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5" name="Sağ Ayraç 64">
            <a:extLst>
              <a:ext uri="{FF2B5EF4-FFF2-40B4-BE49-F238E27FC236}">
                <a16:creationId xmlns:a16="http://schemas.microsoft.com/office/drawing/2014/main" id="{C1E512B5-BB2D-43DB-F9B6-489851165ECE}"/>
              </a:ext>
            </a:extLst>
          </p:cNvPr>
          <p:cNvSpPr/>
          <p:nvPr/>
        </p:nvSpPr>
        <p:spPr>
          <a:xfrm>
            <a:off x="9674047" y="4203646"/>
            <a:ext cx="336728" cy="1045148"/>
          </a:xfrm>
          <a:prstGeom prst="rightBrace">
            <a:avLst>
              <a:gd name="adj1" fmla="val 7019"/>
              <a:gd name="adj2" fmla="val 72254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Düz Ok Bağlayıcısı 65">
            <a:extLst>
              <a:ext uri="{FF2B5EF4-FFF2-40B4-BE49-F238E27FC236}">
                <a16:creationId xmlns:a16="http://schemas.microsoft.com/office/drawing/2014/main" id="{2DEDF905-715E-B74E-EB8F-C67A041BEEDA}"/>
              </a:ext>
            </a:extLst>
          </p:cNvPr>
          <p:cNvCxnSpPr>
            <a:cxnSpLocks/>
            <a:stCxn id="65" idx="1"/>
            <a:endCxn id="69" idx="1"/>
          </p:cNvCxnSpPr>
          <p:nvPr/>
        </p:nvCxnSpPr>
        <p:spPr>
          <a:xfrm flipV="1">
            <a:off x="10010775" y="4957401"/>
            <a:ext cx="326667" cy="1406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9" name="Metin kutusu 68">
            <a:extLst>
              <a:ext uri="{FF2B5EF4-FFF2-40B4-BE49-F238E27FC236}">
                <a16:creationId xmlns:a16="http://schemas.microsoft.com/office/drawing/2014/main" id="{0FF2E5C9-3E08-AE49-C145-29B3FAF7F33A}"/>
              </a:ext>
            </a:extLst>
          </p:cNvPr>
          <p:cNvSpPr txBox="1"/>
          <p:nvPr/>
        </p:nvSpPr>
        <p:spPr>
          <a:xfrm>
            <a:off x="10337442" y="4803512"/>
            <a:ext cx="2193625" cy="30777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6× I</a:t>
            </a:r>
            <a:r>
              <a:rPr lang="en-US" sz="1400" baseline="30000" dirty="0">
                <a:solidFill>
                  <a:schemeClr val="accent5"/>
                </a:solidFill>
              </a:rPr>
              <a:t>2</a:t>
            </a:r>
            <a:r>
              <a:rPr lang="en-US" sz="1400" dirty="0">
                <a:solidFill>
                  <a:schemeClr val="accent5"/>
                </a:solidFill>
              </a:rPr>
              <a:t>C Channels</a:t>
            </a:r>
          </a:p>
        </p:txBody>
      </p:sp>
      <p:sp>
        <p:nvSpPr>
          <p:cNvPr id="83" name="Sol Ayraç 82">
            <a:extLst>
              <a:ext uri="{FF2B5EF4-FFF2-40B4-BE49-F238E27FC236}">
                <a16:creationId xmlns:a16="http://schemas.microsoft.com/office/drawing/2014/main" id="{99B0115D-E2EB-FFFF-CDAB-310722D42395}"/>
              </a:ext>
            </a:extLst>
          </p:cNvPr>
          <p:cNvSpPr/>
          <p:nvPr/>
        </p:nvSpPr>
        <p:spPr>
          <a:xfrm rot="20505879">
            <a:off x="7496269" y="4603636"/>
            <a:ext cx="239408" cy="559151"/>
          </a:xfrm>
          <a:prstGeom prst="leftBrac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Metin kutusu 83">
            <a:extLst>
              <a:ext uri="{FF2B5EF4-FFF2-40B4-BE49-F238E27FC236}">
                <a16:creationId xmlns:a16="http://schemas.microsoft.com/office/drawing/2014/main" id="{FDD3299E-CF35-3E4B-6597-AD9E8530D75B}"/>
              </a:ext>
            </a:extLst>
          </p:cNvPr>
          <p:cNvSpPr txBox="1"/>
          <p:nvPr/>
        </p:nvSpPr>
        <p:spPr>
          <a:xfrm>
            <a:off x="5255909" y="5742457"/>
            <a:ext cx="2033170" cy="70788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5"/>
                </a:solidFill>
              </a:rPr>
              <a:t>Avionics Bus Power In 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&amp; On 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For external outputs</a:t>
            </a:r>
          </a:p>
        </p:txBody>
      </p:sp>
      <p:cxnSp>
        <p:nvCxnSpPr>
          <p:cNvPr id="85" name="Düz Ok Bağlayıcısı 84">
            <a:extLst>
              <a:ext uri="{FF2B5EF4-FFF2-40B4-BE49-F238E27FC236}">
                <a16:creationId xmlns:a16="http://schemas.microsoft.com/office/drawing/2014/main" id="{DB557E08-9A71-8D49-2093-F692EF38E423}"/>
              </a:ext>
            </a:extLst>
          </p:cNvPr>
          <p:cNvCxnSpPr>
            <a:cxnSpLocks/>
            <a:stCxn id="83" idx="1"/>
          </p:cNvCxnSpPr>
          <p:nvPr/>
        </p:nvCxnSpPr>
        <p:spPr>
          <a:xfrm flipH="1">
            <a:off x="6843033" y="4920670"/>
            <a:ext cx="659248" cy="821787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5" name="Metin kutusu 94">
            <a:extLst>
              <a:ext uri="{FF2B5EF4-FFF2-40B4-BE49-F238E27FC236}">
                <a16:creationId xmlns:a16="http://schemas.microsoft.com/office/drawing/2014/main" id="{7B3F36BC-79BC-7B4B-E38E-6E27D6742755}"/>
              </a:ext>
            </a:extLst>
          </p:cNvPr>
          <p:cNvSpPr txBox="1"/>
          <p:nvPr/>
        </p:nvSpPr>
        <p:spPr>
          <a:xfrm rot="18000000">
            <a:off x="5926092" y="2916169"/>
            <a:ext cx="1619250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5"/>
                </a:solidFill>
              </a:rPr>
              <a:t>Main Power In 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&amp; On LED</a:t>
            </a:r>
          </a:p>
        </p:txBody>
      </p:sp>
      <p:sp>
        <p:nvSpPr>
          <p:cNvPr id="98" name="Metin kutusu 97">
            <a:extLst>
              <a:ext uri="{FF2B5EF4-FFF2-40B4-BE49-F238E27FC236}">
                <a16:creationId xmlns:a16="http://schemas.microsoft.com/office/drawing/2014/main" id="{D0B46BEC-269F-BD38-A5E1-2256CAFA6843}"/>
              </a:ext>
            </a:extLst>
          </p:cNvPr>
          <p:cNvSpPr txBox="1"/>
          <p:nvPr/>
        </p:nvSpPr>
        <p:spPr>
          <a:xfrm rot="18000000">
            <a:off x="6207756" y="1987475"/>
            <a:ext cx="1195209" cy="30777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5"/>
                </a:solidFill>
              </a:rPr>
              <a:t>Reset Button</a:t>
            </a:r>
          </a:p>
        </p:txBody>
      </p:sp>
      <p:cxnSp>
        <p:nvCxnSpPr>
          <p:cNvPr id="108" name="Bağlayıcı: Eğri 107">
            <a:extLst>
              <a:ext uri="{FF2B5EF4-FFF2-40B4-BE49-F238E27FC236}">
                <a16:creationId xmlns:a16="http://schemas.microsoft.com/office/drawing/2014/main" id="{423C7D28-C766-FC49-F5B5-337FC279FF8C}"/>
              </a:ext>
            </a:extLst>
          </p:cNvPr>
          <p:cNvCxnSpPr>
            <a:cxnSpLocks/>
            <a:endCxn id="95" idx="2"/>
          </p:cNvCxnSpPr>
          <p:nvPr/>
        </p:nvCxnSpPr>
        <p:spPr>
          <a:xfrm rot="10800000">
            <a:off x="6962278" y="3308585"/>
            <a:ext cx="731614" cy="730093"/>
          </a:xfrm>
          <a:prstGeom prst="curvedConnector3">
            <a:avLst>
              <a:gd name="adj1" fmla="val 78347"/>
            </a:avLst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7" name="Bağlayıcı: Eğri 126">
            <a:extLst>
              <a:ext uri="{FF2B5EF4-FFF2-40B4-BE49-F238E27FC236}">
                <a16:creationId xmlns:a16="http://schemas.microsoft.com/office/drawing/2014/main" id="{38C0C8B7-E894-3B3C-6ED0-058927600146}"/>
              </a:ext>
            </a:extLst>
          </p:cNvPr>
          <p:cNvCxnSpPr>
            <a:cxnSpLocks/>
            <a:stCxn id="95" idx="2"/>
          </p:cNvCxnSpPr>
          <p:nvPr/>
        </p:nvCxnSpPr>
        <p:spPr>
          <a:xfrm>
            <a:off x="6962278" y="3308584"/>
            <a:ext cx="850859" cy="62902"/>
          </a:xfrm>
          <a:prstGeom prst="curvedConnector3">
            <a:avLst>
              <a:gd name="adj1" fmla="val 6791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36" name="Metin kutusu 135">
            <a:extLst>
              <a:ext uri="{FF2B5EF4-FFF2-40B4-BE49-F238E27FC236}">
                <a16:creationId xmlns:a16="http://schemas.microsoft.com/office/drawing/2014/main" id="{1A9822B7-9E68-2599-0231-2ACB7845E56D}"/>
              </a:ext>
            </a:extLst>
          </p:cNvPr>
          <p:cNvSpPr txBox="1"/>
          <p:nvPr/>
        </p:nvSpPr>
        <p:spPr>
          <a:xfrm>
            <a:off x="4790511" y="4880683"/>
            <a:ext cx="2231836" cy="861774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5"/>
                </a:solidFill>
              </a:rPr>
              <a:t>General I/O Pins Includes: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6× Pins can configure as digital I/O or analog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1× Power output.</a:t>
            </a:r>
          </a:p>
        </p:txBody>
      </p:sp>
      <p:cxnSp>
        <p:nvCxnSpPr>
          <p:cNvPr id="138" name="Bağlayıcı: Eğri 137">
            <a:extLst>
              <a:ext uri="{FF2B5EF4-FFF2-40B4-BE49-F238E27FC236}">
                <a16:creationId xmlns:a16="http://schemas.microsoft.com/office/drawing/2014/main" id="{FA4BA275-0924-276B-E30D-5FBB583F15E7}"/>
              </a:ext>
            </a:extLst>
          </p:cNvPr>
          <p:cNvCxnSpPr>
            <a:cxnSpLocks/>
          </p:cNvCxnSpPr>
          <p:nvPr/>
        </p:nvCxnSpPr>
        <p:spPr>
          <a:xfrm rot="5400000">
            <a:off x="6716306" y="3819818"/>
            <a:ext cx="1121993" cy="1079715"/>
          </a:xfrm>
          <a:prstGeom prst="curvedConnector3">
            <a:avLst>
              <a:gd name="adj1" fmla="val 762"/>
            </a:avLst>
          </a:prstGeom>
          <a:ln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55" name="Düz Ok Bağlayıcısı 154">
            <a:extLst>
              <a:ext uri="{FF2B5EF4-FFF2-40B4-BE49-F238E27FC236}">
                <a16:creationId xmlns:a16="http://schemas.microsoft.com/office/drawing/2014/main" id="{6907753C-D8FC-11ED-3426-D0C15C1E05F6}"/>
              </a:ext>
            </a:extLst>
          </p:cNvPr>
          <p:cNvCxnSpPr>
            <a:cxnSpLocks/>
            <a:endCxn id="98" idx="2"/>
          </p:cNvCxnSpPr>
          <p:nvPr/>
        </p:nvCxnSpPr>
        <p:spPr>
          <a:xfrm flipH="1" flipV="1">
            <a:off x="6938632" y="2218307"/>
            <a:ext cx="957158" cy="57612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58" name="Metin kutusu 157">
            <a:extLst>
              <a:ext uri="{FF2B5EF4-FFF2-40B4-BE49-F238E27FC236}">
                <a16:creationId xmlns:a16="http://schemas.microsoft.com/office/drawing/2014/main" id="{5859EF97-5396-06A8-04BA-E4E71499333D}"/>
              </a:ext>
            </a:extLst>
          </p:cNvPr>
          <p:cNvSpPr txBox="1"/>
          <p:nvPr/>
        </p:nvSpPr>
        <p:spPr>
          <a:xfrm>
            <a:off x="10337442" y="715518"/>
            <a:ext cx="2193625" cy="30777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M3 Screw Holes</a:t>
            </a:r>
          </a:p>
        </p:txBody>
      </p:sp>
      <p:cxnSp>
        <p:nvCxnSpPr>
          <p:cNvPr id="159" name="Düz Ok Bağlayıcısı 158">
            <a:extLst>
              <a:ext uri="{FF2B5EF4-FFF2-40B4-BE49-F238E27FC236}">
                <a16:creationId xmlns:a16="http://schemas.microsoft.com/office/drawing/2014/main" id="{04B506AF-D58B-70CF-159A-ACF4165FC047}"/>
              </a:ext>
            </a:extLst>
          </p:cNvPr>
          <p:cNvCxnSpPr>
            <a:cxnSpLocks/>
            <a:endCxn id="158" idx="1"/>
          </p:cNvCxnSpPr>
          <p:nvPr/>
        </p:nvCxnSpPr>
        <p:spPr>
          <a:xfrm flipV="1">
            <a:off x="9842411" y="869407"/>
            <a:ext cx="495031" cy="93843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75" name="Sol Ayraç 174">
            <a:extLst>
              <a:ext uri="{FF2B5EF4-FFF2-40B4-BE49-F238E27FC236}">
                <a16:creationId xmlns:a16="http://schemas.microsoft.com/office/drawing/2014/main" id="{D3CCAAAC-1401-5C09-46F8-D7CA6A7D310D}"/>
              </a:ext>
            </a:extLst>
          </p:cNvPr>
          <p:cNvSpPr/>
          <p:nvPr/>
        </p:nvSpPr>
        <p:spPr>
          <a:xfrm rot="16200000">
            <a:off x="8638856" y="4952621"/>
            <a:ext cx="198718" cy="2545120"/>
          </a:xfrm>
          <a:prstGeom prst="leftBrace">
            <a:avLst>
              <a:gd name="adj1" fmla="val 8333"/>
              <a:gd name="adj2" fmla="val 487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Metin kutusu 176">
            <a:extLst>
              <a:ext uri="{FF2B5EF4-FFF2-40B4-BE49-F238E27FC236}">
                <a16:creationId xmlns:a16="http://schemas.microsoft.com/office/drawing/2014/main" id="{2FCF9497-DA49-B873-090D-2E1CD487A152}"/>
              </a:ext>
            </a:extLst>
          </p:cNvPr>
          <p:cNvSpPr txBox="1"/>
          <p:nvPr/>
        </p:nvSpPr>
        <p:spPr>
          <a:xfrm>
            <a:off x="6443314" y="941135"/>
            <a:ext cx="747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z="1200" dirty="0"/>
              <a:t>10.5 cm</a:t>
            </a:r>
            <a:endParaRPr lang="en-US" sz="1200" dirty="0"/>
          </a:p>
        </p:txBody>
      </p:sp>
      <p:sp>
        <p:nvSpPr>
          <p:cNvPr id="178" name="Metin kutusu 177">
            <a:extLst>
              <a:ext uri="{FF2B5EF4-FFF2-40B4-BE49-F238E27FC236}">
                <a16:creationId xmlns:a16="http://schemas.microsoft.com/office/drawing/2014/main" id="{B4F67ED1-1743-E509-E567-348670B85538}"/>
              </a:ext>
            </a:extLst>
          </p:cNvPr>
          <p:cNvSpPr txBox="1"/>
          <p:nvPr/>
        </p:nvSpPr>
        <p:spPr>
          <a:xfrm>
            <a:off x="6456076" y="1295077"/>
            <a:ext cx="747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z="1200" dirty="0"/>
              <a:t>9.0 cm</a:t>
            </a:r>
            <a:endParaRPr lang="en-US" sz="1200" dirty="0"/>
          </a:p>
        </p:txBody>
      </p:sp>
      <p:sp>
        <p:nvSpPr>
          <p:cNvPr id="179" name="Metin kutusu 178">
            <a:extLst>
              <a:ext uri="{FF2B5EF4-FFF2-40B4-BE49-F238E27FC236}">
                <a16:creationId xmlns:a16="http://schemas.microsoft.com/office/drawing/2014/main" id="{31ADD80A-C95E-922D-81D6-072DCBBC03F0}"/>
              </a:ext>
            </a:extLst>
          </p:cNvPr>
          <p:cNvSpPr txBox="1"/>
          <p:nvPr/>
        </p:nvSpPr>
        <p:spPr>
          <a:xfrm>
            <a:off x="7120714" y="6242740"/>
            <a:ext cx="747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z="1200" dirty="0"/>
              <a:t>5.0 cm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6407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Resim 16" descr="elektronik donanım, devre, elektronik bileşen, elektronik mühendisliği içeren bir resim&#10;&#10;Açıklama otomatik olarak oluşturuldu">
            <a:extLst>
              <a:ext uri="{FF2B5EF4-FFF2-40B4-BE49-F238E27FC236}">
                <a16:creationId xmlns:a16="http://schemas.microsoft.com/office/drawing/2014/main" id="{C903F293-1D3A-85E0-E871-68F276F2D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834" y="962799"/>
            <a:ext cx="3098039" cy="53165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63" name="Sol Ayraç 262">
            <a:extLst>
              <a:ext uri="{FF2B5EF4-FFF2-40B4-BE49-F238E27FC236}">
                <a16:creationId xmlns:a16="http://schemas.microsoft.com/office/drawing/2014/main" id="{16FE4ACD-6834-89F8-8A03-3107D12F03AC}"/>
              </a:ext>
            </a:extLst>
          </p:cNvPr>
          <p:cNvSpPr/>
          <p:nvPr/>
        </p:nvSpPr>
        <p:spPr>
          <a:xfrm>
            <a:off x="4177822" y="1194894"/>
            <a:ext cx="192441" cy="4831753"/>
          </a:xfrm>
          <a:prstGeom prst="leftBrace">
            <a:avLst>
              <a:gd name="adj1" fmla="val 8333"/>
              <a:gd name="adj2" fmla="val 96819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C9071630-9922-DCA3-859C-4ECC0FAB0B7C}"/>
              </a:ext>
            </a:extLst>
          </p:cNvPr>
          <p:cNvSpPr txBox="1"/>
          <p:nvPr/>
        </p:nvSpPr>
        <p:spPr>
          <a:xfrm>
            <a:off x="1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sz="2000" b="1" dirty="0">
                <a:solidFill>
                  <a:srgbClr val="C0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Electronic Circuit Board of Air Data Unit:</a:t>
            </a:r>
          </a:p>
        </p:txBody>
      </p:sp>
      <p:pic>
        <p:nvPicPr>
          <p:cNvPr id="13" name="Resim 12" descr="devre, elektronik mühendisliği, elektronik donanım, elektronik bileşen içeren bir resim&#10;&#10;Açıklama otomatik olarak oluşturuldu">
            <a:extLst>
              <a:ext uri="{FF2B5EF4-FFF2-40B4-BE49-F238E27FC236}">
                <a16:creationId xmlns:a16="http://schemas.microsoft.com/office/drawing/2014/main" id="{60C8758C-F65A-337B-59D7-CF59F751C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0" y="1238199"/>
            <a:ext cx="3333065" cy="48510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68D2BFD4-0C40-B031-1B4C-8136B7261CDE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5881228" y="3064578"/>
            <a:ext cx="1276645" cy="1940809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Dikdörtgen: Köşeleri Yuvarlatılmış 5">
            <a:extLst>
              <a:ext uri="{FF2B5EF4-FFF2-40B4-BE49-F238E27FC236}">
                <a16:creationId xmlns:a16="http://schemas.microsoft.com/office/drawing/2014/main" id="{579B7FDD-0265-D41D-DB47-F9C692BA65A1}"/>
              </a:ext>
            </a:extLst>
          </p:cNvPr>
          <p:cNvSpPr/>
          <p:nvPr/>
        </p:nvSpPr>
        <p:spPr>
          <a:xfrm>
            <a:off x="732685" y="4342845"/>
            <a:ext cx="2447296" cy="848486"/>
          </a:xfrm>
          <a:prstGeom prst="roundRect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5"/>
              </a:solidFill>
            </a:endParaRPr>
          </a:p>
        </p:txBody>
      </p:sp>
      <p:cxnSp>
        <p:nvCxnSpPr>
          <p:cNvPr id="16" name="Düz Ok Bağlayıcısı 15">
            <a:extLst>
              <a:ext uri="{FF2B5EF4-FFF2-40B4-BE49-F238E27FC236}">
                <a16:creationId xmlns:a16="http://schemas.microsoft.com/office/drawing/2014/main" id="{39C9A74A-BB6E-B33E-F7EF-715C1259F3B8}"/>
              </a:ext>
            </a:extLst>
          </p:cNvPr>
          <p:cNvCxnSpPr>
            <a:cxnSpLocks/>
            <a:endCxn id="28" idx="3"/>
          </p:cNvCxnSpPr>
          <p:nvPr/>
        </p:nvCxnSpPr>
        <p:spPr>
          <a:xfrm flipH="1" flipV="1">
            <a:off x="4301977" y="2322009"/>
            <a:ext cx="320586" cy="306410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Bağlayıcı: Eğri 18">
            <a:extLst>
              <a:ext uri="{FF2B5EF4-FFF2-40B4-BE49-F238E27FC236}">
                <a16:creationId xmlns:a16="http://schemas.microsoft.com/office/drawing/2014/main" id="{2862B439-457E-5C3D-6ADD-A65A7AE62EFA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676926" y="2362938"/>
            <a:ext cx="1336368" cy="592655"/>
          </a:xfrm>
          <a:prstGeom prst="curvedConnector3">
            <a:avLst>
              <a:gd name="adj1" fmla="val 28788"/>
            </a:avLst>
          </a:prstGeom>
          <a:ln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6" name="Metin kutusu 25">
            <a:extLst>
              <a:ext uri="{FF2B5EF4-FFF2-40B4-BE49-F238E27FC236}">
                <a16:creationId xmlns:a16="http://schemas.microsoft.com/office/drawing/2014/main" id="{DF4CB494-FEC3-9A69-4850-35796643033E}"/>
              </a:ext>
            </a:extLst>
          </p:cNvPr>
          <p:cNvSpPr txBox="1"/>
          <p:nvPr/>
        </p:nvSpPr>
        <p:spPr>
          <a:xfrm>
            <a:off x="7013294" y="1993606"/>
            <a:ext cx="2313432" cy="738664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ATMega 328P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Microcontroller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tr-TR" sz="1400" dirty="0">
                <a:solidFill>
                  <a:schemeClr val="accent5"/>
                </a:solidFill>
              </a:rPr>
              <a:t>@ </a:t>
            </a:r>
            <a:r>
              <a:rPr lang="en-US" sz="1400" dirty="0">
                <a:solidFill>
                  <a:schemeClr val="accent5"/>
                </a:solidFill>
              </a:rPr>
              <a:t>20 MHz</a:t>
            </a:r>
          </a:p>
        </p:txBody>
      </p:sp>
      <p:sp>
        <p:nvSpPr>
          <p:cNvPr id="27" name="Metin kutusu 26">
            <a:extLst>
              <a:ext uri="{FF2B5EF4-FFF2-40B4-BE49-F238E27FC236}">
                <a16:creationId xmlns:a16="http://schemas.microsoft.com/office/drawing/2014/main" id="{243CB92F-79BA-14B5-4344-7C8BFD8DD22E}"/>
              </a:ext>
            </a:extLst>
          </p:cNvPr>
          <p:cNvSpPr txBox="1"/>
          <p:nvPr/>
        </p:nvSpPr>
        <p:spPr>
          <a:xfrm>
            <a:off x="7157873" y="2910689"/>
            <a:ext cx="1016037" cy="30777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I</a:t>
            </a:r>
            <a:r>
              <a:rPr lang="en-US" sz="1400" baseline="30000" dirty="0">
                <a:solidFill>
                  <a:schemeClr val="accent5"/>
                </a:solidFill>
              </a:rPr>
              <a:t>2</a:t>
            </a:r>
            <a:r>
              <a:rPr lang="en-US" sz="1400" dirty="0">
                <a:solidFill>
                  <a:schemeClr val="accent5"/>
                </a:solidFill>
              </a:rPr>
              <a:t>C Switch</a:t>
            </a:r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067FBF22-2201-2E35-B401-E11979A27315}"/>
              </a:ext>
            </a:extLst>
          </p:cNvPr>
          <p:cNvSpPr txBox="1"/>
          <p:nvPr/>
        </p:nvSpPr>
        <p:spPr>
          <a:xfrm>
            <a:off x="3018769" y="2060399"/>
            <a:ext cx="1283208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5"/>
                </a:solidFill>
              </a:rPr>
              <a:t>Real Time 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Clock (RTC)</a:t>
            </a:r>
          </a:p>
        </p:txBody>
      </p:sp>
      <p:sp>
        <p:nvSpPr>
          <p:cNvPr id="32" name="Dikdörtgen: Köşeleri Yuvarlatılmış 31">
            <a:extLst>
              <a:ext uri="{FF2B5EF4-FFF2-40B4-BE49-F238E27FC236}">
                <a16:creationId xmlns:a16="http://schemas.microsoft.com/office/drawing/2014/main" id="{DF785B91-937F-564E-0FF1-52517A4A2C1E}"/>
              </a:ext>
            </a:extLst>
          </p:cNvPr>
          <p:cNvSpPr/>
          <p:nvPr/>
        </p:nvSpPr>
        <p:spPr>
          <a:xfrm>
            <a:off x="939404" y="2400259"/>
            <a:ext cx="1421395" cy="948297"/>
          </a:xfrm>
          <a:prstGeom prst="roundRect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5"/>
              </a:solidFill>
            </a:endParaRPr>
          </a:p>
        </p:txBody>
      </p:sp>
      <p:cxnSp>
        <p:nvCxnSpPr>
          <p:cNvPr id="38" name="Düz Ok Bağlayıcısı 37">
            <a:extLst>
              <a:ext uri="{FF2B5EF4-FFF2-40B4-BE49-F238E27FC236}">
                <a16:creationId xmlns:a16="http://schemas.microsoft.com/office/drawing/2014/main" id="{D522402A-1948-C21F-AF08-977AB882DE71}"/>
              </a:ext>
            </a:extLst>
          </p:cNvPr>
          <p:cNvCxnSpPr>
            <a:cxnSpLocks/>
            <a:stCxn id="32" idx="3"/>
            <a:endCxn id="46" idx="1"/>
          </p:cNvCxnSpPr>
          <p:nvPr/>
        </p:nvCxnSpPr>
        <p:spPr>
          <a:xfrm>
            <a:off x="2360799" y="2874408"/>
            <a:ext cx="864912" cy="485069"/>
          </a:xfrm>
          <a:prstGeom prst="straightConnector1">
            <a:avLst/>
          </a:prstGeom>
          <a:ln>
            <a:solidFill>
              <a:srgbClr val="00B0F0"/>
            </a:solidFill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4" name="Düz Ok Bağlayıcısı 43">
            <a:extLst>
              <a:ext uri="{FF2B5EF4-FFF2-40B4-BE49-F238E27FC236}">
                <a16:creationId xmlns:a16="http://schemas.microsoft.com/office/drawing/2014/main" id="{B47CAEE7-52DE-58F8-8051-63F8B1162FF9}"/>
              </a:ext>
            </a:extLst>
          </p:cNvPr>
          <p:cNvCxnSpPr>
            <a:cxnSpLocks/>
            <a:stCxn id="6" idx="3"/>
            <a:endCxn id="53" idx="1"/>
          </p:cNvCxnSpPr>
          <p:nvPr/>
        </p:nvCxnSpPr>
        <p:spPr>
          <a:xfrm flipV="1">
            <a:off x="3179981" y="4602219"/>
            <a:ext cx="191892" cy="164869"/>
          </a:xfrm>
          <a:prstGeom prst="straightConnector1">
            <a:avLst/>
          </a:prstGeom>
          <a:ln>
            <a:solidFill>
              <a:srgbClr val="00B0F0"/>
            </a:solidFill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6" name="Metin kutusu 45">
            <a:extLst>
              <a:ext uri="{FF2B5EF4-FFF2-40B4-BE49-F238E27FC236}">
                <a16:creationId xmlns:a16="http://schemas.microsoft.com/office/drawing/2014/main" id="{080AA868-0842-458D-6359-C06B99FF52B7}"/>
              </a:ext>
            </a:extLst>
          </p:cNvPr>
          <p:cNvSpPr txBox="1"/>
          <p:nvPr/>
        </p:nvSpPr>
        <p:spPr>
          <a:xfrm>
            <a:off x="3225711" y="3097867"/>
            <a:ext cx="2313432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Supply of</a:t>
            </a:r>
          </a:p>
          <a:p>
            <a:r>
              <a:rPr lang="tr-TR" sz="1400" dirty="0">
                <a:solidFill>
                  <a:srgbClr val="00B0F0"/>
                </a:solidFill>
              </a:rPr>
              <a:t>Main </a:t>
            </a:r>
            <a:r>
              <a:rPr lang="en-US" sz="1400" dirty="0">
                <a:solidFill>
                  <a:srgbClr val="00B0F0"/>
                </a:solidFill>
              </a:rPr>
              <a:t>Board</a:t>
            </a:r>
          </a:p>
        </p:txBody>
      </p:sp>
      <p:sp>
        <p:nvSpPr>
          <p:cNvPr id="53" name="Metin kutusu 52">
            <a:extLst>
              <a:ext uri="{FF2B5EF4-FFF2-40B4-BE49-F238E27FC236}">
                <a16:creationId xmlns:a16="http://schemas.microsoft.com/office/drawing/2014/main" id="{5CEFC059-8B38-FFDA-AC46-E103C8F48FD9}"/>
              </a:ext>
            </a:extLst>
          </p:cNvPr>
          <p:cNvSpPr txBox="1"/>
          <p:nvPr/>
        </p:nvSpPr>
        <p:spPr>
          <a:xfrm>
            <a:off x="3371873" y="4232887"/>
            <a:ext cx="2313432" cy="738664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Supply of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External 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Outputs</a:t>
            </a:r>
          </a:p>
        </p:txBody>
      </p:sp>
      <p:grpSp>
        <p:nvGrpSpPr>
          <p:cNvPr id="248" name="Grup 247">
            <a:extLst>
              <a:ext uri="{FF2B5EF4-FFF2-40B4-BE49-F238E27FC236}">
                <a16:creationId xmlns:a16="http://schemas.microsoft.com/office/drawing/2014/main" id="{EEB7A38D-325E-53CA-9368-F4A5B490CAD6}"/>
              </a:ext>
            </a:extLst>
          </p:cNvPr>
          <p:cNvGrpSpPr/>
          <p:nvPr/>
        </p:nvGrpSpPr>
        <p:grpSpPr>
          <a:xfrm>
            <a:off x="7777558" y="830814"/>
            <a:ext cx="4109176" cy="5414711"/>
            <a:chOff x="7777558" y="830814"/>
            <a:chExt cx="4109176" cy="5414711"/>
          </a:xfrm>
        </p:grpSpPr>
        <p:grpSp>
          <p:nvGrpSpPr>
            <p:cNvPr id="85" name="Grup 84">
              <a:extLst>
                <a:ext uri="{FF2B5EF4-FFF2-40B4-BE49-F238E27FC236}">
                  <a16:creationId xmlns:a16="http://schemas.microsoft.com/office/drawing/2014/main" id="{76535275-FAC0-D4DD-DD28-74E8CE37F395}"/>
                </a:ext>
              </a:extLst>
            </p:cNvPr>
            <p:cNvGrpSpPr/>
            <p:nvPr/>
          </p:nvGrpSpPr>
          <p:grpSpPr>
            <a:xfrm>
              <a:off x="9689080" y="1912889"/>
              <a:ext cx="1138047" cy="1138047"/>
              <a:chOff x="9628021" y="2188141"/>
              <a:chExt cx="1138047" cy="1138047"/>
            </a:xfrm>
          </p:grpSpPr>
          <p:pic>
            <p:nvPicPr>
              <p:cNvPr id="72" name="Resim 71">
                <a:extLst>
                  <a:ext uri="{FF2B5EF4-FFF2-40B4-BE49-F238E27FC236}">
                    <a16:creationId xmlns:a16="http://schemas.microsoft.com/office/drawing/2014/main" id="{DD612214-A769-A1B0-56C6-485B555748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28021" y="2188141"/>
                <a:ext cx="1138047" cy="1138047"/>
              </a:xfrm>
              <a:prstGeom prst="rect">
                <a:avLst/>
              </a:prstGeom>
            </p:spPr>
          </p:pic>
          <p:sp>
            <p:nvSpPr>
              <p:cNvPr id="75" name="Metin kutusu 74">
                <a:extLst>
                  <a:ext uri="{FF2B5EF4-FFF2-40B4-BE49-F238E27FC236}">
                    <a16:creationId xmlns:a16="http://schemas.microsoft.com/office/drawing/2014/main" id="{29E0493B-7511-D28A-A742-B94B7DDA33F2}"/>
                  </a:ext>
                </a:extLst>
              </p:cNvPr>
              <p:cNvSpPr txBox="1"/>
              <p:nvPr/>
            </p:nvSpPr>
            <p:spPr>
              <a:xfrm>
                <a:off x="9831430" y="2572498"/>
                <a:ext cx="7312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MCU</a:t>
                </a:r>
              </a:p>
            </p:txBody>
          </p:sp>
        </p:grpSp>
        <p:grpSp>
          <p:nvGrpSpPr>
            <p:cNvPr id="84" name="Grup 83">
              <a:extLst>
                <a:ext uri="{FF2B5EF4-FFF2-40B4-BE49-F238E27FC236}">
                  <a16:creationId xmlns:a16="http://schemas.microsoft.com/office/drawing/2014/main" id="{D8B650B8-70A6-55DE-BDA0-09622B977D23}"/>
                </a:ext>
              </a:extLst>
            </p:cNvPr>
            <p:cNvGrpSpPr/>
            <p:nvPr/>
          </p:nvGrpSpPr>
          <p:grpSpPr>
            <a:xfrm>
              <a:off x="9690665" y="4404267"/>
              <a:ext cx="1138048" cy="1138048"/>
              <a:chOff x="9628021" y="4267722"/>
              <a:chExt cx="1138048" cy="1138048"/>
            </a:xfrm>
          </p:grpSpPr>
          <p:pic>
            <p:nvPicPr>
              <p:cNvPr id="74" name="Resim 73">
                <a:extLst>
                  <a:ext uri="{FF2B5EF4-FFF2-40B4-BE49-F238E27FC236}">
                    <a16:creationId xmlns:a16="http://schemas.microsoft.com/office/drawing/2014/main" id="{871F2DD9-CFA2-E275-6A2C-7DA1E5CBC5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28021" y="4267722"/>
                <a:ext cx="1138048" cy="1138048"/>
              </a:xfrm>
              <a:prstGeom prst="rect">
                <a:avLst/>
              </a:prstGeom>
            </p:spPr>
          </p:pic>
          <p:sp>
            <p:nvSpPr>
              <p:cNvPr id="76" name="Metin kutusu 75">
                <a:extLst>
                  <a:ext uri="{FF2B5EF4-FFF2-40B4-BE49-F238E27FC236}">
                    <a16:creationId xmlns:a16="http://schemas.microsoft.com/office/drawing/2014/main" id="{856429BF-7253-57F8-DE90-D2397EA3F3DD}"/>
                  </a:ext>
                </a:extLst>
              </p:cNvPr>
              <p:cNvSpPr txBox="1"/>
              <p:nvPr/>
            </p:nvSpPr>
            <p:spPr>
              <a:xfrm>
                <a:off x="9729725" y="4528969"/>
                <a:ext cx="934637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I</a:t>
                </a:r>
                <a:r>
                  <a:rPr lang="en-US" b="1" baseline="30000" dirty="0"/>
                  <a:t>2</a:t>
                </a:r>
                <a:r>
                  <a:rPr lang="en-US" b="1" dirty="0"/>
                  <a:t>C</a:t>
                </a:r>
                <a:br>
                  <a:rPr lang="en-US" b="1" dirty="0"/>
                </a:br>
                <a:r>
                  <a:rPr lang="en-US" sz="1600" b="1" dirty="0"/>
                  <a:t>Switch</a:t>
                </a:r>
                <a:endParaRPr lang="en-US" b="1" dirty="0"/>
              </a:p>
            </p:txBody>
          </p:sp>
        </p:grpSp>
        <p:sp>
          <p:nvSpPr>
            <p:cNvPr id="78" name="Metin kutusu 77">
              <a:extLst>
                <a:ext uri="{FF2B5EF4-FFF2-40B4-BE49-F238E27FC236}">
                  <a16:creationId xmlns:a16="http://schemas.microsoft.com/office/drawing/2014/main" id="{6F8B38CB-B40D-3398-9DE8-342553D23FC0}"/>
                </a:ext>
              </a:extLst>
            </p:cNvPr>
            <p:cNvSpPr txBox="1"/>
            <p:nvPr/>
          </p:nvSpPr>
          <p:spPr>
            <a:xfrm>
              <a:off x="7777558" y="5906971"/>
              <a:ext cx="65005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CH 1</a:t>
              </a:r>
            </a:p>
          </p:txBody>
        </p:sp>
        <p:sp>
          <p:nvSpPr>
            <p:cNvPr id="79" name="Metin kutusu 78">
              <a:extLst>
                <a:ext uri="{FF2B5EF4-FFF2-40B4-BE49-F238E27FC236}">
                  <a16:creationId xmlns:a16="http://schemas.microsoft.com/office/drawing/2014/main" id="{FAEB4095-D39C-E22E-BBEC-88D15E9289A3}"/>
                </a:ext>
              </a:extLst>
            </p:cNvPr>
            <p:cNvSpPr txBox="1"/>
            <p:nvPr/>
          </p:nvSpPr>
          <p:spPr>
            <a:xfrm>
              <a:off x="8474132" y="5905856"/>
              <a:ext cx="65005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CH 2</a:t>
              </a:r>
            </a:p>
          </p:txBody>
        </p:sp>
        <p:sp>
          <p:nvSpPr>
            <p:cNvPr id="80" name="Metin kutusu 79">
              <a:extLst>
                <a:ext uri="{FF2B5EF4-FFF2-40B4-BE49-F238E27FC236}">
                  <a16:creationId xmlns:a16="http://schemas.microsoft.com/office/drawing/2014/main" id="{F6493428-52E1-6390-AECA-D2197A37DBA6}"/>
                </a:ext>
              </a:extLst>
            </p:cNvPr>
            <p:cNvSpPr txBox="1"/>
            <p:nvPr/>
          </p:nvSpPr>
          <p:spPr>
            <a:xfrm>
              <a:off x="9164770" y="5905856"/>
              <a:ext cx="65005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CH 3</a:t>
              </a:r>
            </a:p>
          </p:txBody>
        </p:sp>
        <p:sp>
          <p:nvSpPr>
            <p:cNvPr id="81" name="Metin kutusu 80">
              <a:extLst>
                <a:ext uri="{FF2B5EF4-FFF2-40B4-BE49-F238E27FC236}">
                  <a16:creationId xmlns:a16="http://schemas.microsoft.com/office/drawing/2014/main" id="{97B5F85B-34E2-424C-C900-EB4CC4AFABF8}"/>
                </a:ext>
              </a:extLst>
            </p:cNvPr>
            <p:cNvSpPr txBox="1"/>
            <p:nvPr/>
          </p:nvSpPr>
          <p:spPr>
            <a:xfrm>
              <a:off x="9855408" y="5905856"/>
              <a:ext cx="65005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CH 4</a:t>
              </a:r>
            </a:p>
          </p:txBody>
        </p:sp>
        <p:sp>
          <p:nvSpPr>
            <p:cNvPr id="82" name="Metin kutusu 81">
              <a:extLst>
                <a:ext uri="{FF2B5EF4-FFF2-40B4-BE49-F238E27FC236}">
                  <a16:creationId xmlns:a16="http://schemas.microsoft.com/office/drawing/2014/main" id="{8DB24C04-A517-FC2F-36C8-7A7A9174E65A}"/>
                </a:ext>
              </a:extLst>
            </p:cNvPr>
            <p:cNvSpPr txBox="1"/>
            <p:nvPr/>
          </p:nvSpPr>
          <p:spPr>
            <a:xfrm>
              <a:off x="10546046" y="5905856"/>
              <a:ext cx="65005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CH 5</a:t>
              </a:r>
            </a:p>
          </p:txBody>
        </p:sp>
        <p:sp>
          <p:nvSpPr>
            <p:cNvPr id="83" name="Metin kutusu 82">
              <a:extLst>
                <a:ext uri="{FF2B5EF4-FFF2-40B4-BE49-F238E27FC236}">
                  <a16:creationId xmlns:a16="http://schemas.microsoft.com/office/drawing/2014/main" id="{94BB2F0B-4FCB-F1F8-9760-E51DE20AB8F3}"/>
                </a:ext>
              </a:extLst>
            </p:cNvPr>
            <p:cNvSpPr txBox="1"/>
            <p:nvPr/>
          </p:nvSpPr>
          <p:spPr>
            <a:xfrm>
              <a:off x="11236684" y="5905856"/>
              <a:ext cx="65005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CH 6</a:t>
              </a:r>
            </a:p>
          </p:txBody>
        </p:sp>
        <p:cxnSp>
          <p:nvCxnSpPr>
            <p:cNvPr id="95" name="Bağlayıcı: Dirsek 94">
              <a:extLst>
                <a:ext uri="{FF2B5EF4-FFF2-40B4-BE49-F238E27FC236}">
                  <a16:creationId xmlns:a16="http://schemas.microsoft.com/office/drawing/2014/main" id="{C82F469D-4302-81D6-A924-99D0D5C3B955}"/>
                </a:ext>
              </a:extLst>
            </p:cNvPr>
            <p:cNvCxnSpPr>
              <a:cxnSpLocks/>
              <a:stCxn id="78" idx="0"/>
              <a:endCxn id="74" idx="1"/>
            </p:cNvCxnSpPr>
            <p:nvPr/>
          </p:nvCxnSpPr>
          <p:spPr>
            <a:xfrm rot="5400000" flipH="1" flipV="1">
              <a:off x="8429784" y="4646090"/>
              <a:ext cx="933680" cy="1588082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Bağlayıcı: Dirsek 96">
              <a:extLst>
                <a:ext uri="{FF2B5EF4-FFF2-40B4-BE49-F238E27FC236}">
                  <a16:creationId xmlns:a16="http://schemas.microsoft.com/office/drawing/2014/main" id="{4849BF3F-67C6-0F34-DED8-24145D3E5F68}"/>
                </a:ext>
              </a:extLst>
            </p:cNvPr>
            <p:cNvCxnSpPr>
              <a:cxnSpLocks/>
              <a:stCxn id="79" idx="0"/>
            </p:cNvCxnSpPr>
            <p:nvPr/>
          </p:nvCxnSpPr>
          <p:spPr>
            <a:xfrm rot="5400000" flipH="1" flipV="1">
              <a:off x="8892747" y="5110282"/>
              <a:ext cx="701984" cy="889165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Bağlayıcı: Dirsek 100">
              <a:extLst>
                <a:ext uri="{FF2B5EF4-FFF2-40B4-BE49-F238E27FC236}">
                  <a16:creationId xmlns:a16="http://schemas.microsoft.com/office/drawing/2014/main" id="{62B991B6-26DD-FDAA-9687-B16E019862C7}"/>
                </a:ext>
              </a:extLst>
            </p:cNvPr>
            <p:cNvCxnSpPr>
              <a:stCxn id="74" idx="3"/>
              <a:endCxn id="83" idx="0"/>
            </p:cNvCxnSpPr>
            <p:nvPr/>
          </p:nvCxnSpPr>
          <p:spPr>
            <a:xfrm>
              <a:off x="10828713" y="4973291"/>
              <a:ext cx="732996" cy="932565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Bağlayıcı: Dirsek 104">
              <a:extLst>
                <a:ext uri="{FF2B5EF4-FFF2-40B4-BE49-F238E27FC236}">
                  <a16:creationId xmlns:a16="http://schemas.microsoft.com/office/drawing/2014/main" id="{9A35571A-CA4B-5EF8-4425-17EB5ED856EF}"/>
                </a:ext>
              </a:extLst>
            </p:cNvPr>
            <p:cNvCxnSpPr>
              <a:cxnSpLocks/>
              <a:endCxn id="80" idx="0"/>
            </p:cNvCxnSpPr>
            <p:nvPr/>
          </p:nvCxnSpPr>
          <p:spPr>
            <a:xfrm rot="5400000">
              <a:off x="9461725" y="5475740"/>
              <a:ext cx="458187" cy="402045"/>
            </a:xfrm>
            <a:prstGeom prst="bentConnector3">
              <a:avLst>
                <a:gd name="adj1" fmla="val 12871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Bağlayıcı: Dirsek 106">
              <a:extLst>
                <a:ext uri="{FF2B5EF4-FFF2-40B4-BE49-F238E27FC236}">
                  <a16:creationId xmlns:a16="http://schemas.microsoft.com/office/drawing/2014/main" id="{F1AF3398-BB80-0C48-5F3C-826B81645EF9}"/>
                </a:ext>
              </a:extLst>
            </p:cNvPr>
            <p:cNvCxnSpPr>
              <a:cxnSpLocks/>
              <a:endCxn id="81" idx="0"/>
            </p:cNvCxnSpPr>
            <p:nvPr/>
          </p:nvCxnSpPr>
          <p:spPr>
            <a:xfrm rot="5400000">
              <a:off x="10168550" y="5541767"/>
              <a:ext cx="375973" cy="352205"/>
            </a:xfrm>
            <a:prstGeom prst="bentConnector3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Bağlayıcı: Dirsek 117">
              <a:extLst>
                <a:ext uri="{FF2B5EF4-FFF2-40B4-BE49-F238E27FC236}">
                  <a16:creationId xmlns:a16="http://schemas.microsoft.com/office/drawing/2014/main" id="{63EAA1F9-0C26-B588-3566-A53E382CE222}"/>
                </a:ext>
              </a:extLst>
            </p:cNvPr>
            <p:cNvCxnSpPr>
              <a:cxnSpLocks/>
              <a:stCxn id="82" idx="0"/>
            </p:cNvCxnSpPr>
            <p:nvPr/>
          </p:nvCxnSpPr>
          <p:spPr>
            <a:xfrm rot="16200000" flipV="1">
              <a:off x="10511457" y="5546241"/>
              <a:ext cx="640228" cy="79001"/>
            </a:xfrm>
            <a:prstGeom prst="bentConnector3">
              <a:avLst>
                <a:gd name="adj1" fmla="val 93179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Düz Ok Bağlayıcısı 119">
              <a:extLst>
                <a:ext uri="{FF2B5EF4-FFF2-40B4-BE49-F238E27FC236}">
                  <a16:creationId xmlns:a16="http://schemas.microsoft.com/office/drawing/2014/main" id="{A53B19F8-EA60-6A2D-CA82-ACD347F489D6}"/>
                </a:ext>
              </a:extLst>
            </p:cNvPr>
            <p:cNvCxnSpPr>
              <a:cxnSpLocks/>
              <a:stCxn id="74" idx="0"/>
              <a:endCxn id="72" idx="2"/>
            </p:cNvCxnSpPr>
            <p:nvPr/>
          </p:nvCxnSpPr>
          <p:spPr>
            <a:xfrm flipH="1" flipV="1">
              <a:off x="10258104" y="3050936"/>
              <a:ext cx="1585" cy="135333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Metin kutusu 120">
              <a:extLst>
                <a:ext uri="{FF2B5EF4-FFF2-40B4-BE49-F238E27FC236}">
                  <a16:creationId xmlns:a16="http://schemas.microsoft.com/office/drawing/2014/main" id="{5763164E-6A49-EE79-236A-B8CF5EAA5CDC}"/>
                </a:ext>
              </a:extLst>
            </p:cNvPr>
            <p:cNvSpPr txBox="1"/>
            <p:nvPr/>
          </p:nvSpPr>
          <p:spPr>
            <a:xfrm rot="16200000">
              <a:off x="9867925" y="3340979"/>
              <a:ext cx="10046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</a:rPr>
                <a:t>I</a:t>
              </a:r>
              <a:r>
                <a:rPr lang="en-US" sz="1400" baseline="30000" dirty="0">
                  <a:solidFill>
                    <a:schemeClr val="accent1"/>
                  </a:solidFill>
                </a:rPr>
                <a:t>2</a:t>
              </a:r>
              <a:r>
                <a:rPr lang="en-US" sz="1400" dirty="0">
                  <a:solidFill>
                    <a:schemeClr val="accent1"/>
                  </a:solidFill>
                </a:rPr>
                <a:t>C Bus</a:t>
              </a:r>
            </a:p>
          </p:txBody>
        </p:sp>
        <p:sp>
          <p:nvSpPr>
            <p:cNvPr id="122" name="Metin kutusu 121">
              <a:extLst>
                <a:ext uri="{FF2B5EF4-FFF2-40B4-BE49-F238E27FC236}">
                  <a16:creationId xmlns:a16="http://schemas.microsoft.com/office/drawing/2014/main" id="{646C7254-8F1B-757D-5D7C-5210061F1FD2}"/>
                </a:ext>
              </a:extLst>
            </p:cNvPr>
            <p:cNvSpPr txBox="1"/>
            <p:nvPr/>
          </p:nvSpPr>
          <p:spPr>
            <a:xfrm>
              <a:off x="9127224" y="1235538"/>
              <a:ext cx="832264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UART 1</a:t>
              </a:r>
            </a:p>
          </p:txBody>
        </p:sp>
        <p:sp>
          <p:nvSpPr>
            <p:cNvPr id="123" name="Metin kutusu 122">
              <a:extLst>
                <a:ext uri="{FF2B5EF4-FFF2-40B4-BE49-F238E27FC236}">
                  <a16:creationId xmlns:a16="http://schemas.microsoft.com/office/drawing/2014/main" id="{6CEAFF8C-D6BF-A161-36C1-A4229C7F9008}"/>
                </a:ext>
              </a:extLst>
            </p:cNvPr>
            <p:cNvSpPr txBox="1"/>
            <p:nvPr/>
          </p:nvSpPr>
          <p:spPr>
            <a:xfrm>
              <a:off x="10061027" y="1235538"/>
              <a:ext cx="832264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UART 2</a:t>
              </a:r>
            </a:p>
          </p:txBody>
        </p:sp>
        <p:cxnSp>
          <p:nvCxnSpPr>
            <p:cNvPr id="125" name="Bağlayıcı: Dirsek 124">
              <a:extLst>
                <a:ext uri="{FF2B5EF4-FFF2-40B4-BE49-F238E27FC236}">
                  <a16:creationId xmlns:a16="http://schemas.microsoft.com/office/drawing/2014/main" id="{09AECC22-2952-77C6-640F-FECF1C564572}"/>
                </a:ext>
              </a:extLst>
            </p:cNvPr>
            <p:cNvCxnSpPr>
              <a:cxnSpLocks/>
              <a:stCxn id="122" idx="2"/>
            </p:cNvCxnSpPr>
            <p:nvPr/>
          </p:nvCxnSpPr>
          <p:spPr>
            <a:xfrm rot="16200000" flipH="1">
              <a:off x="9312597" y="1804851"/>
              <a:ext cx="642413" cy="180894"/>
            </a:xfrm>
            <a:prstGeom prst="bentConnector3">
              <a:avLst>
                <a:gd name="adj1" fmla="val 99818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Bağlayıcı: Dirsek 127">
              <a:extLst>
                <a:ext uri="{FF2B5EF4-FFF2-40B4-BE49-F238E27FC236}">
                  <a16:creationId xmlns:a16="http://schemas.microsoft.com/office/drawing/2014/main" id="{DD9B63E7-FB32-46A3-69E8-18E6B5BAACF8}"/>
                </a:ext>
              </a:extLst>
            </p:cNvPr>
            <p:cNvCxnSpPr>
              <a:cxnSpLocks/>
              <a:stCxn id="72" idx="0"/>
              <a:endCxn id="123" idx="2"/>
            </p:cNvCxnSpPr>
            <p:nvPr/>
          </p:nvCxnSpPr>
          <p:spPr>
            <a:xfrm rot="5400000" flipH="1" flipV="1">
              <a:off x="10198233" y="1633964"/>
              <a:ext cx="338797" cy="219055"/>
            </a:xfrm>
            <a:prstGeom prst="bentConnector3">
              <a:avLst>
                <a:gd name="adj1" fmla="val 50000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Metin kutusu 130">
              <a:extLst>
                <a:ext uri="{FF2B5EF4-FFF2-40B4-BE49-F238E27FC236}">
                  <a16:creationId xmlns:a16="http://schemas.microsoft.com/office/drawing/2014/main" id="{5DD45699-39A7-29F1-8564-7927C614E472}"/>
                </a:ext>
              </a:extLst>
            </p:cNvPr>
            <p:cNvSpPr txBox="1"/>
            <p:nvPr/>
          </p:nvSpPr>
          <p:spPr>
            <a:xfrm>
              <a:off x="10249746" y="1622722"/>
              <a:ext cx="10046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</a:rPr>
                <a:t>Serial</a:t>
              </a:r>
            </a:p>
          </p:txBody>
        </p:sp>
        <p:sp>
          <p:nvSpPr>
            <p:cNvPr id="132" name="Metin kutusu 131">
              <a:extLst>
                <a:ext uri="{FF2B5EF4-FFF2-40B4-BE49-F238E27FC236}">
                  <a16:creationId xmlns:a16="http://schemas.microsoft.com/office/drawing/2014/main" id="{4A490CBC-4D4D-EF8E-2CB6-C2C000113DB0}"/>
                </a:ext>
              </a:extLst>
            </p:cNvPr>
            <p:cNvSpPr txBox="1"/>
            <p:nvPr/>
          </p:nvSpPr>
          <p:spPr>
            <a:xfrm rot="16200000">
              <a:off x="8845428" y="1851062"/>
              <a:ext cx="10252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accent1"/>
                  </a:solidFill>
                </a:rPr>
                <a:t>Serial &amp; Flow Control</a:t>
              </a:r>
            </a:p>
          </p:txBody>
        </p:sp>
        <p:pic>
          <p:nvPicPr>
            <p:cNvPr id="134" name="Resim 133">
              <a:extLst>
                <a:ext uri="{FF2B5EF4-FFF2-40B4-BE49-F238E27FC236}">
                  <a16:creationId xmlns:a16="http://schemas.microsoft.com/office/drawing/2014/main" id="{F759F1B8-107A-1CB2-DE66-958D1EA6A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86116" y="2636414"/>
              <a:ext cx="506744" cy="506744"/>
            </a:xfrm>
            <a:prstGeom prst="rect">
              <a:avLst/>
            </a:prstGeom>
          </p:spPr>
        </p:pic>
        <p:cxnSp>
          <p:nvCxnSpPr>
            <p:cNvPr id="136" name="Bağlayıcı: Dirsek 135">
              <a:extLst>
                <a:ext uri="{FF2B5EF4-FFF2-40B4-BE49-F238E27FC236}">
                  <a16:creationId xmlns:a16="http://schemas.microsoft.com/office/drawing/2014/main" id="{AC4BE348-3DE4-6B71-87E6-B5ACFD951F5F}"/>
                </a:ext>
              </a:extLst>
            </p:cNvPr>
            <p:cNvCxnSpPr>
              <a:cxnSpLocks/>
              <a:stCxn id="122" idx="1"/>
              <a:endCxn id="134" idx="0"/>
            </p:cNvCxnSpPr>
            <p:nvPr/>
          </p:nvCxnSpPr>
          <p:spPr>
            <a:xfrm rot="10800000" flipV="1">
              <a:off x="9039488" y="1404814"/>
              <a:ext cx="87736" cy="1231599"/>
            </a:xfrm>
            <a:prstGeom prst="bentConnector2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Bağlayıcı: Dirsek 138">
              <a:extLst>
                <a:ext uri="{FF2B5EF4-FFF2-40B4-BE49-F238E27FC236}">
                  <a16:creationId xmlns:a16="http://schemas.microsoft.com/office/drawing/2014/main" id="{D5EDC5F4-EC58-82A3-9157-8D8E86205915}"/>
                </a:ext>
              </a:extLst>
            </p:cNvPr>
            <p:cNvCxnSpPr>
              <a:cxnSpLocks/>
              <a:stCxn id="134" idx="3"/>
              <a:endCxn id="72" idx="1"/>
            </p:cNvCxnSpPr>
            <p:nvPr/>
          </p:nvCxnSpPr>
          <p:spPr>
            <a:xfrm flipV="1">
              <a:off x="9292860" y="2481913"/>
              <a:ext cx="396220" cy="407873"/>
            </a:xfrm>
            <a:prstGeom prst="bentConnector3">
              <a:avLst>
                <a:gd name="adj1" fmla="val 65272"/>
              </a:avLst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Metin kutusu 139">
              <a:extLst>
                <a:ext uri="{FF2B5EF4-FFF2-40B4-BE49-F238E27FC236}">
                  <a16:creationId xmlns:a16="http://schemas.microsoft.com/office/drawing/2014/main" id="{101B2690-DD80-EFA9-90E3-7DC710231176}"/>
                </a:ext>
              </a:extLst>
            </p:cNvPr>
            <p:cNvSpPr txBox="1"/>
            <p:nvPr/>
          </p:nvSpPr>
          <p:spPr>
            <a:xfrm>
              <a:off x="8419677" y="3087551"/>
              <a:ext cx="10290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Pulse Circuit</a:t>
              </a:r>
            </a:p>
          </p:txBody>
        </p:sp>
        <p:sp>
          <p:nvSpPr>
            <p:cNvPr id="141" name="Metin kutusu 140">
              <a:extLst>
                <a:ext uri="{FF2B5EF4-FFF2-40B4-BE49-F238E27FC236}">
                  <a16:creationId xmlns:a16="http://schemas.microsoft.com/office/drawing/2014/main" id="{E59A7590-3359-B901-411C-92C609E4C14D}"/>
                </a:ext>
              </a:extLst>
            </p:cNvPr>
            <p:cNvSpPr txBox="1"/>
            <p:nvPr/>
          </p:nvSpPr>
          <p:spPr>
            <a:xfrm rot="16200000">
              <a:off x="8405584" y="1904930"/>
              <a:ext cx="10252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1"/>
                  </a:solidFill>
                </a:rPr>
                <a:t>Reset Signal</a:t>
              </a:r>
            </a:p>
          </p:txBody>
        </p:sp>
        <p:sp>
          <p:nvSpPr>
            <p:cNvPr id="148" name="Metin kutusu 147">
              <a:extLst>
                <a:ext uri="{FF2B5EF4-FFF2-40B4-BE49-F238E27FC236}">
                  <a16:creationId xmlns:a16="http://schemas.microsoft.com/office/drawing/2014/main" id="{5054AE4C-558C-AF93-E35D-2EDC58FDAB00}"/>
                </a:ext>
              </a:extLst>
            </p:cNvPr>
            <p:cNvSpPr txBox="1"/>
            <p:nvPr/>
          </p:nvSpPr>
          <p:spPr>
            <a:xfrm>
              <a:off x="8669228" y="3783422"/>
              <a:ext cx="65005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SPI</a:t>
              </a:r>
            </a:p>
          </p:txBody>
        </p:sp>
        <p:cxnSp>
          <p:nvCxnSpPr>
            <p:cNvPr id="150" name="Bağlayıcı: Dirsek 149">
              <a:extLst>
                <a:ext uri="{FF2B5EF4-FFF2-40B4-BE49-F238E27FC236}">
                  <a16:creationId xmlns:a16="http://schemas.microsoft.com/office/drawing/2014/main" id="{79DDB44A-D024-9C54-03E5-CB9FAC07240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9328770" y="2481912"/>
              <a:ext cx="369802" cy="1470786"/>
            </a:xfrm>
            <a:prstGeom prst="bentConnector3">
              <a:avLst>
                <a:gd name="adj1" fmla="val 41490"/>
              </a:avLst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60" name="Resim 159">
              <a:extLst>
                <a:ext uri="{FF2B5EF4-FFF2-40B4-BE49-F238E27FC236}">
                  <a16:creationId xmlns:a16="http://schemas.microsoft.com/office/drawing/2014/main" id="{DAF6BD45-FB32-B787-E8FA-4CDB5274C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18470" y="3326064"/>
              <a:ext cx="338554" cy="338554"/>
            </a:xfrm>
            <a:prstGeom prst="rect">
              <a:avLst/>
            </a:prstGeom>
          </p:spPr>
        </p:pic>
        <p:cxnSp>
          <p:nvCxnSpPr>
            <p:cNvPr id="162" name="Bağlayıcı: Dirsek 161">
              <a:extLst>
                <a:ext uri="{FF2B5EF4-FFF2-40B4-BE49-F238E27FC236}">
                  <a16:creationId xmlns:a16="http://schemas.microsoft.com/office/drawing/2014/main" id="{7C70DD64-F2BA-4054-1D37-38CCD817C142}"/>
                </a:ext>
              </a:extLst>
            </p:cNvPr>
            <p:cNvCxnSpPr>
              <a:stCxn id="160" idx="2"/>
              <a:endCxn id="72" idx="1"/>
            </p:cNvCxnSpPr>
            <p:nvPr/>
          </p:nvCxnSpPr>
          <p:spPr>
            <a:xfrm rot="5400000" flipH="1" flipV="1">
              <a:off x="8847060" y="2822599"/>
              <a:ext cx="1182705" cy="501333"/>
            </a:xfrm>
            <a:prstGeom prst="bentConnector4">
              <a:avLst>
                <a:gd name="adj1" fmla="val -3866"/>
                <a:gd name="adj2" fmla="val 70892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Metin kutusu 165">
              <a:extLst>
                <a:ext uri="{FF2B5EF4-FFF2-40B4-BE49-F238E27FC236}">
                  <a16:creationId xmlns:a16="http://schemas.microsoft.com/office/drawing/2014/main" id="{568D9624-60D3-2204-DB09-36BF0B07D09A}"/>
                </a:ext>
              </a:extLst>
            </p:cNvPr>
            <p:cNvSpPr txBox="1"/>
            <p:nvPr/>
          </p:nvSpPr>
          <p:spPr>
            <a:xfrm rot="16200000">
              <a:off x="9144046" y="3111853"/>
              <a:ext cx="10046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</a:rPr>
                <a:t>Reset Line</a:t>
              </a:r>
            </a:p>
          </p:txBody>
        </p:sp>
        <p:pic>
          <p:nvPicPr>
            <p:cNvPr id="168" name="Resim 167">
              <a:extLst>
                <a:ext uri="{FF2B5EF4-FFF2-40B4-BE49-F238E27FC236}">
                  <a16:creationId xmlns:a16="http://schemas.microsoft.com/office/drawing/2014/main" id="{421AB42D-7246-E05F-BEA6-48821E502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074449" y="1833713"/>
              <a:ext cx="340076" cy="340076"/>
            </a:xfrm>
            <a:prstGeom prst="rect">
              <a:avLst/>
            </a:prstGeom>
          </p:spPr>
        </p:pic>
        <p:cxnSp>
          <p:nvCxnSpPr>
            <p:cNvPr id="172" name="Bağlayıcı: Dirsek 171">
              <a:extLst>
                <a:ext uri="{FF2B5EF4-FFF2-40B4-BE49-F238E27FC236}">
                  <a16:creationId xmlns:a16="http://schemas.microsoft.com/office/drawing/2014/main" id="{AD0F4E0D-38D0-6834-FECB-2062F9D749BE}"/>
                </a:ext>
              </a:extLst>
            </p:cNvPr>
            <p:cNvCxnSpPr>
              <a:cxnSpLocks/>
              <a:endCxn id="168" idx="2"/>
            </p:cNvCxnSpPr>
            <p:nvPr/>
          </p:nvCxnSpPr>
          <p:spPr>
            <a:xfrm flipV="1">
              <a:off x="10844867" y="2173789"/>
              <a:ext cx="399620" cy="155580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Metin kutusu 174">
              <a:extLst>
                <a:ext uri="{FF2B5EF4-FFF2-40B4-BE49-F238E27FC236}">
                  <a16:creationId xmlns:a16="http://schemas.microsoft.com/office/drawing/2014/main" id="{C04EDE55-62D9-A6B6-A4B6-03AB0B2E0C92}"/>
                </a:ext>
              </a:extLst>
            </p:cNvPr>
            <p:cNvSpPr txBox="1"/>
            <p:nvPr/>
          </p:nvSpPr>
          <p:spPr>
            <a:xfrm>
              <a:off x="8217502" y="4176550"/>
              <a:ext cx="1298741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General I/O</a:t>
              </a:r>
            </a:p>
          </p:txBody>
        </p:sp>
        <p:cxnSp>
          <p:nvCxnSpPr>
            <p:cNvPr id="184" name="Bağlayıcı: Dirsek 183">
              <a:extLst>
                <a:ext uri="{FF2B5EF4-FFF2-40B4-BE49-F238E27FC236}">
                  <a16:creationId xmlns:a16="http://schemas.microsoft.com/office/drawing/2014/main" id="{5B9B93E1-98AE-E13F-B0E1-978DC1829C0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169866" y="3242372"/>
              <a:ext cx="1015891" cy="630792"/>
            </a:xfrm>
            <a:prstGeom prst="bentConnector3">
              <a:avLst>
                <a:gd name="adj1" fmla="val 285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Metin kutusu 186">
              <a:extLst>
                <a:ext uri="{FF2B5EF4-FFF2-40B4-BE49-F238E27FC236}">
                  <a16:creationId xmlns:a16="http://schemas.microsoft.com/office/drawing/2014/main" id="{299055DB-30C7-DE42-4BBD-67CC116ABA10}"/>
                </a:ext>
              </a:extLst>
            </p:cNvPr>
            <p:cNvSpPr txBox="1"/>
            <p:nvPr/>
          </p:nvSpPr>
          <p:spPr>
            <a:xfrm rot="16200000">
              <a:off x="9365924" y="3359010"/>
              <a:ext cx="10046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</a:rPr>
                <a:t>SPI Bus</a:t>
              </a:r>
            </a:p>
          </p:txBody>
        </p:sp>
        <p:cxnSp>
          <p:nvCxnSpPr>
            <p:cNvPr id="199" name="Bağlayıcı: Dirsek 198">
              <a:extLst>
                <a:ext uri="{FF2B5EF4-FFF2-40B4-BE49-F238E27FC236}">
                  <a16:creationId xmlns:a16="http://schemas.microsoft.com/office/drawing/2014/main" id="{4F31AA51-3D08-67FA-8C05-1BF0C26DB009}"/>
                </a:ext>
              </a:extLst>
            </p:cNvPr>
            <p:cNvCxnSpPr>
              <a:cxnSpLocks/>
              <a:stCxn id="175" idx="3"/>
            </p:cNvCxnSpPr>
            <p:nvPr/>
          </p:nvCxnSpPr>
          <p:spPr>
            <a:xfrm flipV="1">
              <a:off x="9516243" y="3050935"/>
              <a:ext cx="607575" cy="1294892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5" name="Grup 204">
              <a:extLst>
                <a:ext uri="{FF2B5EF4-FFF2-40B4-BE49-F238E27FC236}">
                  <a16:creationId xmlns:a16="http://schemas.microsoft.com/office/drawing/2014/main" id="{97F4FBFD-08F7-B843-930F-0BC05C0E594B}"/>
                </a:ext>
              </a:extLst>
            </p:cNvPr>
            <p:cNvGrpSpPr/>
            <p:nvPr/>
          </p:nvGrpSpPr>
          <p:grpSpPr>
            <a:xfrm>
              <a:off x="10726632" y="3015613"/>
              <a:ext cx="786556" cy="757316"/>
              <a:chOff x="9628021" y="2188141"/>
              <a:chExt cx="1138047" cy="1138047"/>
            </a:xfrm>
          </p:grpSpPr>
          <p:pic>
            <p:nvPicPr>
              <p:cNvPr id="206" name="Resim 205">
                <a:extLst>
                  <a:ext uri="{FF2B5EF4-FFF2-40B4-BE49-F238E27FC236}">
                    <a16:creationId xmlns:a16="http://schemas.microsoft.com/office/drawing/2014/main" id="{EAAEC5F3-83E7-C927-1A94-ECF9060D29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28021" y="2188141"/>
                <a:ext cx="1138047" cy="1138047"/>
              </a:xfrm>
              <a:prstGeom prst="rect">
                <a:avLst/>
              </a:prstGeom>
            </p:spPr>
          </p:pic>
          <p:sp>
            <p:nvSpPr>
              <p:cNvPr id="207" name="Metin kutusu 206">
                <a:extLst>
                  <a:ext uri="{FF2B5EF4-FFF2-40B4-BE49-F238E27FC236}">
                    <a16:creationId xmlns:a16="http://schemas.microsoft.com/office/drawing/2014/main" id="{980EFB9A-7089-1CA9-FF6E-8E949DDA0653}"/>
                  </a:ext>
                </a:extLst>
              </p:cNvPr>
              <p:cNvSpPr txBox="1"/>
              <p:nvPr/>
            </p:nvSpPr>
            <p:spPr>
              <a:xfrm>
                <a:off x="9837006" y="2537938"/>
                <a:ext cx="731227" cy="462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RTC</a:t>
                </a:r>
                <a:endParaRPr lang="en-US" b="1" dirty="0"/>
              </a:p>
            </p:txBody>
          </p:sp>
        </p:grpSp>
        <p:cxnSp>
          <p:nvCxnSpPr>
            <p:cNvPr id="209" name="Bağlayıcı: Dirsek 208">
              <a:extLst>
                <a:ext uri="{FF2B5EF4-FFF2-40B4-BE49-F238E27FC236}">
                  <a16:creationId xmlns:a16="http://schemas.microsoft.com/office/drawing/2014/main" id="{448F1BAA-6F4E-6464-54E5-EC6767ADEA26}"/>
                </a:ext>
              </a:extLst>
            </p:cNvPr>
            <p:cNvCxnSpPr>
              <a:stCxn id="72" idx="3"/>
              <a:endCxn id="206" idx="0"/>
            </p:cNvCxnSpPr>
            <p:nvPr/>
          </p:nvCxnSpPr>
          <p:spPr>
            <a:xfrm>
              <a:off x="10827127" y="2481913"/>
              <a:ext cx="292783" cy="533700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Metin kutusu 209">
              <a:extLst>
                <a:ext uri="{FF2B5EF4-FFF2-40B4-BE49-F238E27FC236}">
                  <a16:creationId xmlns:a16="http://schemas.microsoft.com/office/drawing/2014/main" id="{891B66B2-1627-FA8D-02A8-33981D01ABF2}"/>
                </a:ext>
              </a:extLst>
            </p:cNvPr>
            <p:cNvSpPr txBox="1"/>
            <p:nvPr/>
          </p:nvSpPr>
          <p:spPr>
            <a:xfrm rot="16200000">
              <a:off x="10922113" y="1938331"/>
              <a:ext cx="10046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Status</a:t>
              </a:r>
            </a:p>
          </p:txBody>
        </p:sp>
        <p:pic>
          <p:nvPicPr>
            <p:cNvPr id="219" name="Resim 218">
              <a:extLst>
                <a:ext uri="{FF2B5EF4-FFF2-40B4-BE49-F238E27FC236}">
                  <a16:creationId xmlns:a16="http://schemas.microsoft.com/office/drawing/2014/main" id="{614B45AA-9F64-20E6-0ED5-C21C2F50B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48453" y="832450"/>
              <a:ext cx="340076" cy="340076"/>
            </a:xfrm>
            <a:prstGeom prst="rect">
              <a:avLst/>
            </a:prstGeom>
          </p:spPr>
        </p:pic>
        <p:pic>
          <p:nvPicPr>
            <p:cNvPr id="220" name="Resim 219">
              <a:extLst>
                <a:ext uri="{FF2B5EF4-FFF2-40B4-BE49-F238E27FC236}">
                  <a16:creationId xmlns:a16="http://schemas.microsoft.com/office/drawing/2014/main" id="{AADA7F06-CA33-72C3-F63D-4E6B449EF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31881" y="831934"/>
              <a:ext cx="340076" cy="340076"/>
            </a:xfrm>
            <a:prstGeom prst="rect">
              <a:avLst/>
            </a:prstGeom>
          </p:spPr>
        </p:pic>
        <p:pic>
          <p:nvPicPr>
            <p:cNvPr id="221" name="Resim 220">
              <a:extLst>
                <a:ext uri="{FF2B5EF4-FFF2-40B4-BE49-F238E27FC236}">
                  <a16:creationId xmlns:a16="http://schemas.microsoft.com/office/drawing/2014/main" id="{E0857D0E-911C-9B2F-6074-2AB257DFB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07773" y="830814"/>
              <a:ext cx="340076" cy="340076"/>
            </a:xfrm>
            <a:prstGeom prst="rect">
              <a:avLst/>
            </a:prstGeom>
          </p:spPr>
        </p:pic>
        <p:pic>
          <p:nvPicPr>
            <p:cNvPr id="222" name="Resim 221">
              <a:extLst>
                <a:ext uri="{FF2B5EF4-FFF2-40B4-BE49-F238E27FC236}">
                  <a16:creationId xmlns:a16="http://schemas.microsoft.com/office/drawing/2014/main" id="{72A5CBDB-44EE-D6A3-C2AC-27F186000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97547" y="832412"/>
              <a:ext cx="340076" cy="340076"/>
            </a:xfrm>
            <a:prstGeom prst="rect">
              <a:avLst/>
            </a:prstGeom>
          </p:spPr>
        </p:pic>
        <p:pic>
          <p:nvPicPr>
            <p:cNvPr id="223" name="Resim 222">
              <a:extLst>
                <a:ext uri="{FF2B5EF4-FFF2-40B4-BE49-F238E27FC236}">
                  <a16:creationId xmlns:a16="http://schemas.microsoft.com/office/drawing/2014/main" id="{6E08AE43-FD77-717B-C12B-2DA6599E7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73038" y="832412"/>
              <a:ext cx="340076" cy="340076"/>
            </a:xfrm>
            <a:prstGeom prst="rect">
              <a:avLst/>
            </a:prstGeom>
          </p:spPr>
        </p:pic>
        <p:pic>
          <p:nvPicPr>
            <p:cNvPr id="224" name="Resim 223">
              <a:extLst>
                <a:ext uri="{FF2B5EF4-FFF2-40B4-BE49-F238E27FC236}">
                  <a16:creationId xmlns:a16="http://schemas.microsoft.com/office/drawing/2014/main" id="{5051873E-D25A-0EC4-F820-29F08A38C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84747" y="831929"/>
              <a:ext cx="340076" cy="340076"/>
            </a:xfrm>
            <a:prstGeom prst="rect">
              <a:avLst/>
            </a:prstGeom>
          </p:spPr>
        </p:pic>
        <p:pic>
          <p:nvPicPr>
            <p:cNvPr id="225" name="Resim 224">
              <a:extLst>
                <a:ext uri="{FF2B5EF4-FFF2-40B4-BE49-F238E27FC236}">
                  <a16:creationId xmlns:a16="http://schemas.microsoft.com/office/drawing/2014/main" id="{13EE59F9-2452-3652-05AB-0CD1E4F26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00850" y="3985498"/>
              <a:ext cx="340076" cy="340076"/>
            </a:xfrm>
            <a:prstGeom prst="rect">
              <a:avLst/>
            </a:prstGeom>
          </p:spPr>
        </p:pic>
        <p:pic>
          <p:nvPicPr>
            <p:cNvPr id="226" name="Resim 225">
              <a:extLst>
                <a:ext uri="{FF2B5EF4-FFF2-40B4-BE49-F238E27FC236}">
                  <a16:creationId xmlns:a16="http://schemas.microsoft.com/office/drawing/2014/main" id="{D1D87A84-5332-6E91-DEE1-8DF38223B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812559" y="3985015"/>
              <a:ext cx="340076" cy="340076"/>
            </a:xfrm>
            <a:prstGeom prst="rect">
              <a:avLst/>
            </a:prstGeom>
          </p:spPr>
        </p:pic>
        <p:cxnSp>
          <p:nvCxnSpPr>
            <p:cNvPr id="228" name="Düz Ok Bağlayıcısı 227">
              <a:extLst>
                <a:ext uri="{FF2B5EF4-FFF2-40B4-BE49-F238E27FC236}">
                  <a16:creationId xmlns:a16="http://schemas.microsoft.com/office/drawing/2014/main" id="{8E6BAFA3-E0D0-4B33-BD86-F4BB89D2F843}"/>
                </a:ext>
              </a:extLst>
            </p:cNvPr>
            <p:cNvCxnSpPr/>
            <p:nvPr/>
          </p:nvCxnSpPr>
          <p:spPr>
            <a:xfrm>
              <a:off x="10249746" y="4176550"/>
              <a:ext cx="373971" cy="0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9" name="Metin kutusu 248">
            <a:extLst>
              <a:ext uri="{FF2B5EF4-FFF2-40B4-BE49-F238E27FC236}">
                <a16:creationId xmlns:a16="http://schemas.microsoft.com/office/drawing/2014/main" id="{42DCC425-225E-C733-165F-32F5E3D1787D}"/>
              </a:ext>
            </a:extLst>
          </p:cNvPr>
          <p:cNvSpPr txBox="1"/>
          <p:nvPr/>
        </p:nvSpPr>
        <p:spPr>
          <a:xfrm>
            <a:off x="739698" y="802673"/>
            <a:ext cx="2635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Front View of Board:</a:t>
            </a:r>
          </a:p>
        </p:txBody>
      </p:sp>
      <p:sp>
        <p:nvSpPr>
          <p:cNvPr id="252" name="Metin kutusu 251">
            <a:extLst>
              <a:ext uri="{FF2B5EF4-FFF2-40B4-BE49-F238E27FC236}">
                <a16:creationId xmlns:a16="http://schemas.microsoft.com/office/drawing/2014/main" id="{CF46FE4C-0F34-6B38-54EA-33A8C643BDD8}"/>
              </a:ext>
            </a:extLst>
          </p:cNvPr>
          <p:cNvSpPr txBox="1"/>
          <p:nvPr/>
        </p:nvSpPr>
        <p:spPr>
          <a:xfrm>
            <a:off x="4409883" y="799488"/>
            <a:ext cx="2528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Back View of Board:</a:t>
            </a:r>
          </a:p>
        </p:txBody>
      </p:sp>
      <p:sp>
        <p:nvSpPr>
          <p:cNvPr id="253" name="Metin kutusu 252">
            <a:extLst>
              <a:ext uri="{FF2B5EF4-FFF2-40B4-BE49-F238E27FC236}">
                <a16:creationId xmlns:a16="http://schemas.microsoft.com/office/drawing/2014/main" id="{CC7E1F0F-12D1-3ED2-6BC7-2AC7BA149E0D}"/>
              </a:ext>
            </a:extLst>
          </p:cNvPr>
          <p:cNvSpPr txBox="1"/>
          <p:nvPr/>
        </p:nvSpPr>
        <p:spPr>
          <a:xfrm>
            <a:off x="8351859" y="399174"/>
            <a:ext cx="3282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Block Diagram of Circuit:</a:t>
            </a:r>
          </a:p>
        </p:txBody>
      </p:sp>
      <p:sp>
        <p:nvSpPr>
          <p:cNvPr id="264" name="Sol Ayraç 263">
            <a:extLst>
              <a:ext uri="{FF2B5EF4-FFF2-40B4-BE49-F238E27FC236}">
                <a16:creationId xmlns:a16="http://schemas.microsoft.com/office/drawing/2014/main" id="{7EE4A75B-B537-ADC0-588E-09047F222F4A}"/>
              </a:ext>
            </a:extLst>
          </p:cNvPr>
          <p:cNvSpPr/>
          <p:nvPr/>
        </p:nvSpPr>
        <p:spPr>
          <a:xfrm rot="16200000">
            <a:off x="5514779" y="4891443"/>
            <a:ext cx="211030" cy="2467466"/>
          </a:xfrm>
          <a:prstGeom prst="leftBrace">
            <a:avLst>
              <a:gd name="adj1" fmla="val 8333"/>
              <a:gd name="adj2" fmla="val 619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5" name="Metin kutusu 264">
            <a:extLst>
              <a:ext uri="{FF2B5EF4-FFF2-40B4-BE49-F238E27FC236}">
                <a16:creationId xmlns:a16="http://schemas.microsoft.com/office/drawing/2014/main" id="{948C9AB9-3648-033C-45DE-5E8D26360C6E}"/>
              </a:ext>
            </a:extLst>
          </p:cNvPr>
          <p:cNvSpPr txBox="1"/>
          <p:nvPr/>
        </p:nvSpPr>
        <p:spPr>
          <a:xfrm>
            <a:off x="4128920" y="6188044"/>
            <a:ext cx="747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z="1200" dirty="0"/>
              <a:t>4.2 cm</a:t>
            </a:r>
            <a:endParaRPr lang="en-US" sz="1200" dirty="0"/>
          </a:p>
        </p:txBody>
      </p:sp>
      <p:sp>
        <p:nvSpPr>
          <p:cNvPr id="266" name="Metin kutusu 265">
            <a:extLst>
              <a:ext uri="{FF2B5EF4-FFF2-40B4-BE49-F238E27FC236}">
                <a16:creationId xmlns:a16="http://schemas.microsoft.com/office/drawing/2014/main" id="{6FD3673B-1A31-BE28-092C-B1AE230E5313}"/>
              </a:ext>
            </a:extLst>
          </p:cNvPr>
          <p:cNvSpPr txBox="1"/>
          <p:nvPr/>
        </p:nvSpPr>
        <p:spPr>
          <a:xfrm>
            <a:off x="3501908" y="5717869"/>
            <a:ext cx="747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z="1200" dirty="0"/>
              <a:t>8.2 cm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0076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 descr="metin, ekran görüntüsü, diyagram, daire içeren bir resim&#10;&#10;Açıklama otomatik olarak oluşturuldu">
            <a:extLst>
              <a:ext uri="{FF2B5EF4-FFF2-40B4-BE49-F238E27FC236}">
                <a16:creationId xmlns:a16="http://schemas.microsoft.com/office/drawing/2014/main" id="{D7A75906-1CEB-CBCD-98CA-DEBCEC0F0C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9" t="1849" r="3459" b="1414"/>
          <a:stretch/>
        </p:blipFill>
        <p:spPr>
          <a:xfrm>
            <a:off x="4614000" y="576150"/>
            <a:ext cx="2964000" cy="5705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B5DEFC00-4857-C418-4B6B-7099CA2A2868}"/>
              </a:ext>
            </a:extLst>
          </p:cNvPr>
          <p:cNvCxnSpPr>
            <a:cxnSpLocks/>
          </p:cNvCxnSpPr>
          <p:nvPr/>
        </p:nvCxnSpPr>
        <p:spPr>
          <a:xfrm>
            <a:off x="4565019" y="3302147"/>
            <a:ext cx="614039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Metin kutusu 8">
            <a:extLst>
              <a:ext uri="{FF2B5EF4-FFF2-40B4-BE49-F238E27FC236}">
                <a16:creationId xmlns:a16="http://schemas.microsoft.com/office/drawing/2014/main" id="{C6E43D54-2640-FEAE-F35D-DCB687D8BBEE}"/>
              </a:ext>
            </a:extLst>
          </p:cNvPr>
          <p:cNvSpPr txBox="1"/>
          <p:nvPr/>
        </p:nvSpPr>
        <p:spPr>
          <a:xfrm>
            <a:off x="3438022" y="3086314"/>
            <a:ext cx="1126997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Supply for Main Board 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D55EFEEC-F0A0-228F-B5D6-138434F36CE1}"/>
              </a:ext>
            </a:extLst>
          </p:cNvPr>
          <p:cNvSpPr txBox="1"/>
          <p:nvPr/>
        </p:nvSpPr>
        <p:spPr>
          <a:xfrm>
            <a:off x="3286589" y="5857103"/>
            <a:ext cx="1476980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Supply for </a:t>
            </a:r>
            <a:br>
              <a:rPr lang="en-US" sz="1400" dirty="0">
                <a:solidFill>
                  <a:schemeClr val="accent2"/>
                </a:solidFill>
              </a:rPr>
            </a:br>
            <a:r>
              <a:rPr lang="en-US" sz="1400" dirty="0">
                <a:solidFill>
                  <a:schemeClr val="accent2"/>
                </a:solidFill>
              </a:rPr>
              <a:t>External Devices</a:t>
            </a:r>
          </a:p>
        </p:txBody>
      </p:sp>
      <p:sp>
        <p:nvSpPr>
          <p:cNvPr id="22" name="Dikdörtgen 21">
            <a:extLst>
              <a:ext uri="{FF2B5EF4-FFF2-40B4-BE49-F238E27FC236}">
                <a16:creationId xmlns:a16="http://schemas.microsoft.com/office/drawing/2014/main" id="{6EEF1D73-72D6-4A1E-A239-D3279E86FDB9}"/>
              </a:ext>
            </a:extLst>
          </p:cNvPr>
          <p:cNvSpPr/>
          <p:nvPr/>
        </p:nvSpPr>
        <p:spPr>
          <a:xfrm>
            <a:off x="664604" y="863456"/>
            <a:ext cx="1452249" cy="9631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Resim 20">
            <a:extLst>
              <a:ext uri="{FF2B5EF4-FFF2-40B4-BE49-F238E27FC236}">
                <a16:creationId xmlns:a16="http://schemas.microsoft.com/office/drawing/2014/main" id="{76B126F4-273B-A942-7059-B47AB299C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04" y="882506"/>
            <a:ext cx="483322" cy="647701"/>
          </a:xfrm>
          <a:prstGeom prst="rect">
            <a:avLst/>
          </a:prstGeom>
        </p:spPr>
      </p:pic>
      <p:pic>
        <p:nvPicPr>
          <p:cNvPr id="20" name="İçerik Yer Tutucusu 4">
            <a:extLst>
              <a:ext uri="{FF2B5EF4-FFF2-40B4-BE49-F238E27FC236}">
                <a16:creationId xmlns:a16="http://schemas.microsoft.com/office/drawing/2014/main" id="{FA8B7B86-F618-0EC7-1BB9-9B7BA8CBC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52525" y="863456"/>
            <a:ext cx="964328" cy="963199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60802A0E-3FFB-6306-7169-8F20C06109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74" y="263381"/>
            <a:ext cx="2447925" cy="2447925"/>
          </a:xfrm>
          <a:prstGeom prst="rect">
            <a:avLst/>
          </a:prstGeom>
        </p:spPr>
      </p:pic>
      <p:cxnSp>
        <p:nvCxnSpPr>
          <p:cNvPr id="24" name="Bağlayıcı: Eğri 23">
            <a:extLst>
              <a:ext uri="{FF2B5EF4-FFF2-40B4-BE49-F238E27FC236}">
                <a16:creationId xmlns:a16="http://schemas.microsoft.com/office/drawing/2014/main" id="{373D5119-F89E-236A-1D4E-DD17C439A3FB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933699" y="1487344"/>
            <a:ext cx="3000376" cy="484332"/>
          </a:xfrm>
          <a:prstGeom prst="curvedConnector3">
            <a:avLst>
              <a:gd name="adj1" fmla="val 99841"/>
            </a:avLst>
          </a:prstGeom>
          <a:ln>
            <a:headEnd type="arrow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Metin kutusu 30">
            <a:extLst>
              <a:ext uri="{FF2B5EF4-FFF2-40B4-BE49-F238E27FC236}">
                <a16:creationId xmlns:a16="http://schemas.microsoft.com/office/drawing/2014/main" id="{B9ED1728-D187-2E8F-8602-5A16B93A21E5}"/>
              </a:ext>
            </a:extLst>
          </p:cNvPr>
          <p:cNvSpPr txBox="1"/>
          <p:nvPr/>
        </p:nvSpPr>
        <p:spPr>
          <a:xfrm>
            <a:off x="3112529" y="1286060"/>
            <a:ext cx="1543050" cy="4616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</a:rPr>
              <a:t>Wired or Wireless Comm.</a:t>
            </a:r>
          </a:p>
        </p:txBody>
      </p:sp>
      <p:pic>
        <p:nvPicPr>
          <p:cNvPr id="2056" name="Picture 8" descr="Grove GPS (Air530)">
            <a:extLst>
              <a:ext uri="{FF2B5EF4-FFF2-40B4-BE49-F238E27FC236}">
                <a16:creationId xmlns:a16="http://schemas.microsoft.com/office/drawing/2014/main" id="{5EED2CA7-BA1E-BB2A-3CA7-8BE4BAA45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366205" y="607166"/>
            <a:ext cx="2285497" cy="228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Bağlayıcı: Eğri 32">
            <a:extLst>
              <a:ext uri="{FF2B5EF4-FFF2-40B4-BE49-F238E27FC236}">
                <a16:creationId xmlns:a16="http://schemas.microsoft.com/office/drawing/2014/main" id="{3CCAF3E9-81D7-5C95-9EF4-ECE2062BA25E}"/>
              </a:ext>
            </a:extLst>
          </p:cNvPr>
          <p:cNvCxnSpPr>
            <a:cxnSpLocks/>
          </p:cNvCxnSpPr>
          <p:nvPr/>
        </p:nvCxnSpPr>
        <p:spPr>
          <a:xfrm flipV="1">
            <a:off x="6750921" y="1419225"/>
            <a:ext cx="1743056" cy="552451"/>
          </a:xfrm>
          <a:prstGeom prst="curvedConnector3">
            <a:avLst>
              <a:gd name="adj1" fmla="val 1366"/>
            </a:avLst>
          </a:prstGeom>
          <a:ln>
            <a:headEnd type="arrow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60" name="Picture 12" descr="MS 4525DO Air Speed Sensor And Pitot Tube Set for Pixhawk at Rs 3800 |  Wheel Speed Sensor in New Delhi | ID: 2850655517573">
            <a:extLst>
              <a:ext uri="{FF2B5EF4-FFF2-40B4-BE49-F238E27FC236}">
                <a16:creationId xmlns:a16="http://schemas.microsoft.com/office/drawing/2014/main" id="{98492DC7-A617-76CE-523D-50EC2DDFC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19331">
            <a:off x="8074293" y="3635486"/>
            <a:ext cx="2725282" cy="199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MP180 Barometrik Basınç Sensörü Satın Al | Robolink Market">
            <a:extLst>
              <a:ext uri="{FF2B5EF4-FFF2-40B4-BE49-F238E27FC236}">
                <a16:creationId xmlns:a16="http://schemas.microsoft.com/office/drawing/2014/main" id="{8C4A15CC-EA9F-37B7-27B7-E5A970497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514139" y="5027900"/>
            <a:ext cx="1716919" cy="171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Ok: U Dönüşü 42">
            <a:extLst>
              <a:ext uri="{FF2B5EF4-FFF2-40B4-BE49-F238E27FC236}">
                <a16:creationId xmlns:a16="http://schemas.microsoft.com/office/drawing/2014/main" id="{FC01A936-B70E-60DA-0E10-CBC1D92864E4}"/>
              </a:ext>
            </a:extLst>
          </p:cNvPr>
          <p:cNvSpPr/>
          <p:nvPr/>
        </p:nvSpPr>
        <p:spPr>
          <a:xfrm rot="5570779">
            <a:off x="10252704" y="3263826"/>
            <a:ext cx="1045363" cy="1511855"/>
          </a:xfrm>
          <a:prstGeom prst="uturnArrow">
            <a:avLst>
              <a:gd name="adj1" fmla="val 3647"/>
              <a:gd name="adj2" fmla="val 5327"/>
              <a:gd name="adj3" fmla="val 17087"/>
              <a:gd name="adj4" fmla="val 43750"/>
              <a:gd name="adj5" fmla="val 100000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Ok: Bükülü 45">
            <a:extLst>
              <a:ext uri="{FF2B5EF4-FFF2-40B4-BE49-F238E27FC236}">
                <a16:creationId xmlns:a16="http://schemas.microsoft.com/office/drawing/2014/main" id="{09429178-77D9-597C-BFC8-49F4AF92C781}"/>
              </a:ext>
            </a:extLst>
          </p:cNvPr>
          <p:cNvSpPr/>
          <p:nvPr/>
        </p:nvSpPr>
        <p:spPr>
          <a:xfrm rot="10800000">
            <a:off x="9896473" y="4147707"/>
            <a:ext cx="986938" cy="1762919"/>
          </a:xfrm>
          <a:prstGeom prst="bentArrow">
            <a:avLst>
              <a:gd name="adj1" fmla="val 4649"/>
              <a:gd name="adj2" fmla="val 7269"/>
              <a:gd name="adj3" fmla="val 12596"/>
              <a:gd name="adj4" fmla="val 43750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Ok: U Dönüşü 44">
            <a:extLst>
              <a:ext uri="{FF2B5EF4-FFF2-40B4-BE49-F238E27FC236}">
                <a16:creationId xmlns:a16="http://schemas.microsoft.com/office/drawing/2014/main" id="{EB777E1B-5992-C32D-E021-38B07978E73B}"/>
              </a:ext>
            </a:extLst>
          </p:cNvPr>
          <p:cNvSpPr/>
          <p:nvPr/>
        </p:nvSpPr>
        <p:spPr>
          <a:xfrm rot="5570779">
            <a:off x="9771669" y="3563963"/>
            <a:ext cx="970285" cy="1268952"/>
          </a:xfrm>
          <a:prstGeom prst="uturnArrow">
            <a:avLst>
              <a:gd name="adj1" fmla="val 5088"/>
              <a:gd name="adj2" fmla="val 6981"/>
              <a:gd name="adj3" fmla="val 17358"/>
              <a:gd name="adj4" fmla="val 43750"/>
              <a:gd name="adj5" fmla="val 66361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2" name="Resim 41">
            <a:extLst>
              <a:ext uri="{FF2B5EF4-FFF2-40B4-BE49-F238E27FC236}">
                <a16:creationId xmlns:a16="http://schemas.microsoft.com/office/drawing/2014/main" id="{090BE375-4806-FDBC-7831-5252E7A0BA9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1" t="1830" r="9924" b="-1830"/>
          <a:stretch/>
        </p:blipFill>
        <p:spPr>
          <a:xfrm rot="5400000">
            <a:off x="9340376" y="2223625"/>
            <a:ext cx="468000" cy="2719851"/>
          </a:xfrm>
          <a:prstGeom prst="rect">
            <a:avLst/>
          </a:prstGeom>
        </p:spPr>
      </p:pic>
      <p:sp>
        <p:nvSpPr>
          <p:cNvPr id="52" name="Serbest Form: Şekil 51">
            <a:extLst>
              <a:ext uri="{FF2B5EF4-FFF2-40B4-BE49-F238E27FC236}">
                <a16:creationId xmlns:a16="http://schemas.microsoft.com/office/drawing/2014/main" id="{67BEEE75-669A-C1F2-1542-11A8DB1F61FC}"/>
              </a:ext>
            </a:extLst>
          </p:cNvPr>
          <p:cNvSpPr/>
          <p:nvPr/>
        </p:nvSpPr>
        <p:spPr>
          <a:xfrm>
            <a:off x="5455233" y="4672516"/>
            <a:ext cx="3393492" cy="1816837"/>
          </a:xfrm>
          <a:custGeom>
            <a:avLst/>
            <a:gdLst>
              <a:gd name="connsiteX0" fmla="*/ 2592 w 3393492"/>
              <a:gd name="connsiteY0" fmla="*/ 861509 h 1816837"/>
              <a:gd name="connsiteX1" fmla="*/ 12117 w 3393492"/>
              <a:gd name="connsiteY1" fmla="*/ 1185359 h 1816837"/>
              <a:gd name="connsiteX2" fmla="*/ 97842 w 3393492"/>
              <a:gd name="connsiteY2" fmla="*/ 1471109 h 1816837"/>
              <a:gd name="connsiteX3" fmla="*/ 364542 w 3393492"/>
              <a:gd name="connsiteY3" fmla="*/ 1661609 h 1816837"/>
              <a:gd name="connsiteX4" fmla="*/ 1002717 w 3393492"/>
              <a:gd name="connsiteY4" fmla="*/ 1785434 h 1816837"/>
              <a:gd name="connsiteX5" fmla="*/ 2393367 w 3393492"/>
              <a:gd name="connsiteY5" fmla="*/ 1804484 h 1816837"/>
              <a:gd name="connsiteX6" fmla="*/ 2755317 w 3393492"/>
              <a:gd name="connsiteY6" fmla="*/ 1623509 h 1816837"/>
              <a:gd name="connsiteX7" fmla="*/ 2850567 w 3393492"/>
              <a:gd name="connsiteY7" fmla="*/ 1213934 h 1816837"/>
              <a:gd name="connsiteX8" fmla="*/ 2869617 w 3393492"/>
              <a:gd name="connsiteY8" fmla="*/ 385259 h 1816837"/>
              <a:gd name="connsiteX9" fmla="*/ 3002967 w 3393492"/>
              <a:gd name="connsiteY9" fmla="*/ 118559 h 1816837"/>
              <a:gd name="connsiteX10" fmla="*/ 3222042 w 3393492"/>
              <a:gd name="connsiteY10" fmla="*/ 13784 h 1816837"/>
              <a:gd name="connsiteX11" fmla="*/ 3393492 w 3393492"/>
              <a:gd name="connsiteY11" fmla="*/ 4259 h 1816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93492" h="1816837">
                <a:moveTo>
                  <a:pt x="2592" y="861509"/>
                </a:moveTo>
                <a:cubicBezTo>
                  <a:pt x="-583" y="972634"/>
                  <a:pt x="-3758" y="1083759"/>
                  <a:pt x="12117" y="1185359"/>
                </a:cubicBezTo>
                <a:cubicBezTo>
                  <a:pt x="27992" y="1286959"/>
                  <a:pt x="39105" y="1391734"/>
                  <a:pt x="97842" y="1471109"/>
                </a:cubicBezTo>
                <a:cubicBezTo>
                  <a:pt x="156579" y="1550484"/>
                  <a:pt x="213730" y="1609222"/>
                  <a:pt x="364542" y="1661609"/>
                </a:cubicBezTo>
                <a:cubicBezTo>
                  <a:pt x="515354" y="1713996"/>
                  <a:pt x="664580" y="1761622"/>
                  <a:pt x="1002717" y="1785434"/>
                </a:cubicBezTo>
                <a:cubicBezTo>
                  <a:pt x="1340854" y="1809246"/>
                  <a:pt x="2101267" y="1831471"/>
                  <a:pt x="2393367" y="1804484"/>
                </a:cubicBezTo>
                <a:cubicBezTo>
                  <a:pt x="2685467" y="1777497"/>
                  <a:pt x="2679117" y="1721934"/>
                  <a:pt x="2755317" y="1623509"/>
                </a:cubicBezTo>
                <a:cubicBezTo>
                  <a:pt x="2831517" y="1525084"/>
                  <a:pt x="2831517" y="1420309"/>
                  <a:pt x="2850567" y="1213934"/>
                </a:cubicBezTo>
                <a:cubicBezTo>
                  <a:pt x="2869617" y="1007559"/>
                  <a:pt x="2844217" y="567821"/>
                  <a:pt x="2869617" y="385259"/>
                </a:cubicBezTo>
                <a:cubicBezTo>
                  <a:pt x="2895017" y="202697"/>
                  <a:pt x="2944230" y="180471"/>
                  <a:pt x="3002967" y="118559"/>
                </a:cubicBezTo>
                <a:cubicBezTo>
                  <a:pt x="3061704" y="56647"/>
                  <a:pt x="3156954" y="32834"/>
                  <a:pt x="3222042" y="13784"/>
                </a:cubicBezTo>
                <a:cubicBezTo>
                  <a:pt x="3287130" y="-5266"/>
                  <a:pt x="3340311" y="-504"/>
                  <a:pt x="3393492" y="4259"/>
                </a:cubicBezTo>
              </a:path>
            </a:pathLst>
          </a:custGeom>
          <a:ln>
            <a:headEnd type="arrow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Serbest Form: Şekil 55">
            <a:extLst>
              <a:ext uri="{FF2B5EF4-FFF2-40B4-BE49-F238E27FC236}">
                <a16:creationId xmlns:a16="http://schemas.microsoft.com/office/drawing/2014/main" id="{DA6EC14A-87CF-BB3D-F204-3F8CC6B65C5C}"/>
              </a:ext>
            </a:extLst>
          </p:cNvPr>
          <p:cNvSpPr/>
          <p:nvPr/>
        </p:nvSpPr>
        <p:spPr>
          <a:xfrm>
            <a:off x="6082809" y="5564993"/>
            <a:ext cx="2804016" cy="744106"/>
          </a:xfrm>
          <a:custGeom>
            <a:avLst/>
            <a:gdLst>
              <a:gd name="connsiteX0" fmla="*/ 3666 w 2804016"/>
              <a:gd name="connsiteY0" fmla="*/ 0 h 765549"/>
              <a:gd name="connsiteX1" fmla="*/ 3666 w 2804016"/>
              <a:gd name="connsiteY1" fmla="*/ 190500 h 765549"/>
              <a:gd name="connsiteX2" fmla="*/ 41766 w 2804016"/>
              <a:gd name="connsiteY2" fmla="*/ 371475 h 765549"/>
              <a:gd name="connsiteX3" fmla="*/ 175116 w 2804016"/>
              <a:gd name="connsiteY3" fmla="*/ 523875 h 765549"/>
              <a:gd name="connsiteX4" fmla="*/ 365616 w 2804016"/>
              <a:gd name="connsiteY4" fmla="*/ 619125 h 765549"/>
              <a:gd name="connsiteX5" fmla="*/ 660891 w 2804016"/>
              <a:gd name="connsiteY5" fmla="*/ 714375 h 765549"/>
              <a:gd name="connsiteX6" fmla="*/ 1213341 w 2804016"/>
              <a:gd name="connsiteY6" fmla="*/ 762000 h 765549"/>
              <a:gd name="connsiteX7" fmla="*/ 1556241 w 2804016"/>
              <a:gd name="connsiteY7" fmla="*/ 752475 h 765549"/>
              <a:gd name="connsiteX8" fmla="*/ 1822941 w 2804016"/>
              <a:gd name="connsiteY8" fmla="*/ 676275 h 765549"/>
              <a:gd name="connsiteX9" fmla="*/ 1984866 w 2804016"/>
              <a:gd name="connsiteY9" fmla="*/ 476250 h 765549"/>
              <a:gd name="connsiteX10" fmla="*/ 2061066 w 2804016"/>
              <a:gd name="connsiteY10" fmla="*/ 361950 h 765549"/>
              <a:gd name="connsiteX11" fmla="*/ 2146791 w 2804016"/>
              <a:gd name="connsiteY11" fmla="*/ 285750 h 765549"/>
              <a:gd name="connsiteX12" fmla="*/ 2308716 w 2804016"/>
              <a:gd name="connsiteY12" fmla="*/ 219075 h 765549"/>
              <a:gd name="connsiteX13" fmla="*/ 2804016 w 2804016"/>
              <a:gd name="connsiteY13" fmla="*/ 200025 h 765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04016" h="765549">
                <a:moveTo>
                  <a:pt x="3666" y="0"/>
                </a:moveTo>
                <a:cubicBezTo>
                  <a:pt x="491" y="64294"/>
                  <a:pt x="-2684" y="128588"/>
                  <a:pt x="3666" y="190500"/>
                </a:cubicBezTo>
                <a:cubicBezTo>
                  <a:pt x="10016" y="252413"/>
                  <a:pt x="13191" y="315913"/>
                  <a:pt x="41766" y="371475"/>
                </a:cubicBezTo>
                <a:cubicBezTo>
                  <a:pt x="70341" y="427038"/>
                  <a:pt x="121141" y="482600"/>
                  <a:pt x="175116" y="523875"/>
                </a:cubicBezTo>
                <a:cubicBezTo>
                  <a:pt x="229091" y="565150"/>
                  <a:pt x="284654" y="587375"/>
                  <a:pt x="365616" y="619125"/>
                </a:cubicBezTo>
                <a:cubicBezTo>
                  <a:pt x="446579" y="650875"/>
                  <a:pt x="519604" y="690563"/>
                  <a:pt x="660891" y="714375"/>
                </a:cubicBezTo>
                <a:cubicBezTo>
                  <a:pt x="802178" y="738187"/>
                  <a:pt x="1064116" y="755650"/>
                  <a:pt x="1213341" y="762000"/>
                </a:cubicBezTo>
                <a:cubicBezTo>
                  <a:pt x="1362566" y="768350"/>
                  <a:pt x="1454641" y="766762"/>
                  <a:pt x="1556241" y="752475"/>
                </a:cubicBezTo>
                <a:cubicBezTo>
                  <a:pt x="1657841" y="738188"/>
                  <a:pt x="1751504" y="722312"/>
                  <a:pt x="1822941" y="676275"/>
                </a:cubicBezTo>
                <a:cubicBezTo>
                  <a:pt x="1894378" y="630238"/>
                  <a:pt x="1945179" y="528638"/>
                  <a:pt x="1984866" y="476250"/>
                </a:cubicBezTo>
                <a:cubicBezTo>
                  <a:pt x="2024554" y="423863"/>
                  <a:pt x="2034079" y="393700"/>
                  <a:pt x="2061066" y="361950"/>
                </a:cubicBezTo>
                <a:cubicBezTo>
                  <a:pt x="2088053" y="330200"/>
                  <a:pt x="2105516" y="309562"/>
                  <a:pt x="2146791" y="285750"/>
                </a:cubicBezTo>
                <a:cubicBezTo>
                  <a:pt x="2188066" y="261938"/>
                  <a:pt x="2199179" y="233362"/>
                  <a:pt x="2308716" y="219075"/>
                </a:cubicBezTo>
                <a:cubicBezTo>
                  <a:pt x="2418253" y="204788"/>
                  <a:pt x="2611134" y="202406"/>
                  <a:pt x="2804016" y="200025"/>
                </a:cubicBezTo>
              </a:path>
            </a:pathLst>
          </a:custGeom>
          <a:ln>
            <a:headEnd type="arrow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64" name="Picture 16" descr="MPU6050 İvme ve Gyro Sensör Kartı - ileri3d">
            <a:extLst>
              <a:ext uri="{FF2B5EF4-FFF2-40B4-BE49-F238E27FC236}">
                <a16:creationId xmlns:a16="http://schemas.microsoft.com/office/drawing/2014/main" id="{93E6BD96-008D-9AE6-82E1-89B5D1A17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317540" y="3915002"/>
            <a:ext cx="1416339" cy="141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Resim 58">
            <a:extLst>
              <a:ext uri="{FF2B5EF4-FFF2-40B4-BE49-F238E27FC236}">
                <a16:creationId xmlns:a16="http://schemas.microsoft.com/office/drawing/2014/main" id="{A79ED109-63BC-26A6-76E1-8B29C88288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1571056" y="5413207"/>
            <a:ext cx="854469" cy="934527"/>
          </a:xfrm>
          <a:prstGeom prst="rect">
            <a:avLst/>
          </a:prstGeom>
        </p:spPr>
      </p:pic>
      <p:sp>
        <p:nvSpPr>
          <p:cNvPr id="2059" name="Dikdörtgen 2058">
            <a:extLst>
              <a:ext uri="{FF2B5EF4-FFF2-40B4-BE49-F238E27FC236}">
                <a16:creationId xmlns:a16="http://schemas.microsoft.com/office/drawing/2014/main" id="{DDEF1647-88E7-0B71-5961-4BBADE3FF6B6}"/>
              </a:ext>
            </a:extLst>
          </p:cNvPr>
          <p:cNvSpPr/>
          <p:nvPr/>
        </p:nvSpPr>
        <p:spPr>
          <a:xfrm rot="5400000">
            <a:off x="1377754" y="3125609"/>
            <a:ext cx="587906" cy="824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66" name="Picture 18" descr="Satcom Guru: Angle of Attack Vane Failure Modes">
            <a:extLst>
              <a:ext uri="{FF2B5EF4-FFF2-40B4-BE49-F238E27FC236}">
                <a16:creationId xmlns:a16="http://schemas.microsoft.com/office/drawing/2014/main" id="{E24EEE3D-A3AC-DC62-D9F2-38D556FA8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38315" y="2814680"/>
            <a:ext cx="1077292" cy="72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Resim 2062">
            <a:extLst>
              <a:ext uri="{FF2B5EF4-FFF2-40B4-BE49-F238E27FC236}">
                <a16:creationId xmlns:a16="http://schemas.microsoft.com/office/drawing/2014/main" id="{B8783F01-DE4D-D15A-C34D-6123F5C684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1979859" y="2964043"/>
            <a:ext cx="1413364" cy="456736"/>
          </a:xfrm>
          <a:prstGeom prst="rect">
            <a:avLst/>
          </a:prstGeom>
        </p:spPr>
      </p:pic>
      <p:sp>
        <p:nvSpPr>
          <p:cNvPr id="2074" name="Serbest Form: Şekil 2073">
            <a:extLst>
              <a:ext uri="{FF2B5EF4-FFF2-40B4-BE49-F238E27FC236}">
                <a16:creationId xmlns:a16="http://schemas.microsoft.com/office/drawing/2014/main" id="{0F6DA895-8856-C6C6-DF54-DE144A561564}"/>
              </a:ext>
            </a:extLst>
          </p:cNvPr>
          <p:cNvSpPr/>
          <p:nvPr/>
        </p:nvSpPr>
        <p:spPr>
          <a:xfrm>
            <a:off x="2647950" y="3400213"/>
            <a:ext cx="2428875" cy="306860"/>
          </a:xfrm>
          <a:custGeom>
            <a:avLst/>
            <a:gdLst>
              <a:gd name="connsiteX0" fmla="*/ 0 w 2428875"/>
              <a:gd name="connsiteY0" fmla="*/ 0 h 438150"/>
              <a:gd name="connsiteX1" fmla="*/ 133350 w 2428875"/>
              <a:gd name="connsiteY1" fmla="*/ 180975 h 438150"/>
              <a:gd name="connsiteX2" fmla="*/ 314325 w 2428875"/>
              <a:gd name="connsiteY2" fmla="*/ 295275 h 438150"/>
              <a:gd name="connsiteX3" fmla="*/ 533400 w 2428875"/>
              <a:gd name="connsiteY3" fmla="*/ 352425 h 438150"/>
              <a:gd name="connsiteX4" fmla="*/ 990600 w 2428875"/>
              <a:gd name="connsiteY4" fmla="*/ 409575 h 438150"/>
              <a:gd name="connsiteX5" fmla="*/ 2428875 w 2428875"/>
              <a:gd name="connsiteY5" fmla="*/ 43815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8875" h="438150">
                <a:moveTo>
                  <a:pt x="0" y="0"/>
                </a:moveTo>
                <a:cubicBezTo>
                  <a:pt x="40481" y="65881"/>
                  <a:pt x="80963" y="131763"/>
                  <a:pt x="133350" y="180975"/>
                </a:cubicBezTo>
                <a:cubicBezTo>
                  <a:pt x="185737" y="230187"/>
                  <a:pt x="247650" y="266700"/>
                  <a:pt x="314325" y="295275"/>
                </a:cubicBezTo>
                <a:cubicBezTo>
                  <a:pt x="381000" y="323850"/>
                  <a:pt x="420688" y="333375"/>
                  <a:pt x="533400" y="352425"/>
                </a:cubicBezTo>
                <a:cubicBezTo>
                  <a:pt x="646112" y="371475"/>
                  <a:pt x="674688" y="395288"/>
                  <a:pt x="990600" y="409575"/>
                </a:cubicBezTo>
                <a:cubicBezTo>
                  <a:pt x="1306513" y="423863"/>
                  <a:pt x="1867694" y="431006"/>
                  <a:pt x="2428875" y="438150"/>
                </a:cubicBezTo>
              </a:path>
            </a:pathLst>
          </a:custGeom>
          <a:ln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6" name="Serbest Form: Şekil 2075">
            <a:extLst>
              <a:ext uri="{FF2B5EF4-FFF2-40B4-BE49-F238E27FC236}">
                <a16:creationId xmlns:a16="http://schemas.microsoft.com/office/drawing/2014/main" id="{E2F5AAA8-37DE-9F73-5922-5C5BF9320164}"/>
              </a:ext>
            </a:extLst>
          </p:cNvPr>
          <p:cNvSpPr/>
          <p:nvPr/>
        </p:nvSpPr>
        <p:spPr>
          <a:xfrm>
            <a:off x="1676400" y="3461590"/>
            <a:ext cx="3400425" cy="316740"/>
          </a:xfrm>
          <a:custGeom>
            <a:avLst/>
            <a:gdLst>
              <a:gd name="connsiteX0" fmla="*/ 0 w 3324225"/>
              <a:gd name="connsiteY0" fmla="*/ 0 h 452257"/>
              <a:gd name="connsiteX1" fmla="*/ 28575 w 3324225"/>
              <a:gd name="connsiteY1" fmla="*/ 104775 h 452257"/>
              <a:gd name="connsiteX2" fmla="*/ 114300 w 3324225"/>
              <a:gd name="connsiteY2" fmla="*/ 209550 h 452257"/>
              <a:gd name="connsiteX3" fmla="*/ 276225 w 3324225"/>
              <a:gd name="connsiteY3" fmla="*/ 257175 h 452257"/>
              <a:gd name="connsiteX4" fmla="*/ 619125 w 3324225"/>
              <a:gd name="connsiteY4" fmla="*/ 314325 h 452257"/>
              <a:gd name="connsiteX5" fmla="*/ 1447800 w 3324225"/>
              <a:gd name="connsiteY5" fmla="*/ 400050 h 452257"/>
              <a:gd name="connsiteX6" fmla="*/ 2257425 w 3324225"/>
              <a:gd name="connsiteY6" fmla="*/ 447675 h 452257"/>
              <a:gd name="connsiteX7" fmla="*/ 3324225 w 3324225"/>
              <a:gd name="connsiteY7" fmla="*/ 447675 h 452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4225" h="452257">
                <a:moveTo>
                  <a:pt x="0" y="0"/>
                </a:moveTo>
                <a:cubicBezTo>
                  <a:pt x="4762" y="34925"/>
                  <a:pt x="9525" y="69850"/>
                  <a:pt x="28575" y="104775"/>
                </a:cubicBezTo>
                <a:cubicBezTo>
                  <a:pt x="47625" y="139700"/>
                  <a:pt x="73025" y="184150"/>
                  <a:pt x="114300" y="209550"/>
                </a:cubicBezTo>
                <a:cubicBezTo>
                  <a:pt x="155575" y="234950"/>
                  <a:pt x="192088" y="239713"/>
                  <a:pt x="276225" y="257175"/>
                </a:cubicBezTo>
                <a:cubicBezTo>
                  <a:pt x="360362" y="274637"/>
                  <a:pt x="423863" y="290513"/>
                  <a:pt x="619125" y="314325"/>
                </a:cubicBezTo>
                <a:cubicBezTo>
                  <a:pt x="814387" y="338137"/>
                  <a:pt x="1174750" y="377825"/>
                  <a:pt x="1447800" y="400050"/>
                </a:cubicBezTo>
                <a:cubicBezTo>
                  <a:pt x="1720850" y="422275"/>
                  <a:pt x="1944688" y="439738"/>
                  <a:pt x="2257425" y="447675"/>
                </a:cubicBezTo>
                <a:cubicBezTo>
                  <a:pt x="2570162" y="455612"/>
                  <a:pt x="2947193" y="451643"/>
                  <a:pt x="3324225" y="447675"/>
                </a:cubicBezTo>
              </a:path>
            </a:pathLst>
          </a:custGeom>
          <a:ln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7" name="Serbest Form: Şekil 2076">
            <a:extLst>
              <a:ext uri="{FF2B5EF4-FFF2-40B4-BE49-F238E27FC236}">
                <a16:creationId xmlns:a16="http://schemas.microsoft.com/office/drawing/2014/main" id="{697B12E1-7A76-8BB2-BA86-18CB78D7CDC4}"/>
              </a:ext>
            </a:extLst>
          </p:cNvPr>
          <p:cNvSpPr/>
          <p:nvPr/>
        </p:nvSpPr>
        <p:spPr>
          <a:xfrm>
            <a:off x="1147926" y="3500674"/>
            <a:ext cx="3928899" cy="341302"/>
          </a:xfrm>
          <a:custGeom>
            <a:avLst/>
            <a:gdLst>
              <a:gd name="connsiteX0" fmla="*/ 0 w 3771900"/>
              <a:gd name="connsiteY0" fmla="*/ 0 h 485775"/>
              <a:gd name="connsiteX1" fmla="*/ 171450 w 3771900"/>
              <a:gd name="connsiteY1" fmla="*/ 171450 h 485775"/>
              <a:gd name="connsiteX2" fmla="*/ 390525 w 3771900"/>
              <a:gd name="connsiteY2" fmla="*/ 238125 h 485775"/>
              <a:gd name="connsiteX3" fmla="*/ 847725 w 3771900"/>
              <a:gd name="connsiteY3" fmla="*/ 314325 h 485775"/>
              <a:gd name="connsiteX4" fmla="*/ 2028825 w 3771900"/>
              <a:gd name="connsiteY4" fmla="*/ 438150 h 485775"/>
              <a:gd name="connsiteX5" fmla="*/ 3171825 w 3771900"/>
              <a:gd name="connsiteY5" fmla="*/ 476250 h 485775"/>
              <a:gd name="connsiteX6" fmla="*/ 3771900 w 3771900"/>
              <a:gd name="connsiteY6" fmla="*/ 485775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71900" h="485775">
                <a:moveTo>
                  <a:pt x="0" y="0"/>
                </a:moveTo>
                <a:cubicBezTo>
                  <a:pt x="53181" y="65881"/>
                  <a:pt x="106363" y="131763"/>
                  <a:pt x="171450" y="171450"/>
                </a:cubicBezTo>
                <a:cubicBezTo>
                  <a:pt x="236537" y="211137"/>
                  <a:pt x="277813" y="214313"/>
                  <a:pt x="390525" y="238125"/>
                </a:cubicBezTo>
                <a:cubicBezTo>
                  <a:pt x="503237" y="261937"/>
                  <a:pt x="574675" y="280988"/>
                  <a:pt x="847725" y="314325"/>
                </a:cubicBezTo>
                <a:cubicBezTo>
                  <a:pt x="1120775" y="347662"/>
                  <a:pt x="1641475" y="411163"/>
                  <a:pt x="2028825" y="438150"/>
                </a:cubicBezTo>
                <a:cubicBezTo>
                  <a:pt x="2416175" y="465137"/>
                  <a:pt x="2881313" y="468313"/>
                  <a:pt x="3171825" y="476250"/>
                </a:cubicBezTo>
                <a:cubicBezTo>
                  <a:pt x="3462337" y="484187"/>
                  <a:pt x="3617118" y="484981"/>
                  <a:pt x="3771900" y="485775"/>
                </a:cubicBezTo>
              </a:path>
            </a:pathLst>
          </a:custGeom>
          <a:ln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9" name="Serbest Form: Şekil 2078">
            <a:extLst>
              <a:ext uri="{FF2B5EF4-FFF2-40B4-BE49-F238E27FC236}">
                <a16:creationId xmlns:a16="http://schemas.microsoft.com/office/drawing/2014/main" id="{E8E23837-B899-C7A4-C474-E2330503A350}"/>
              </a:ext>
            </a:extLst>
          </p:cNvPr>
          <p:cNvSpPr/>
          <p:nvPr/>
        </p:nvSpPr>
        <p:spPr>
          <a:xfrm>
            <a:off x="2524125" y="4371975"/>
            <a:ext cx="2647950" cy="403596"/>
          </a:xfrm>
          <a:custGeom>
            <a:avLst/>
            <a:gdLst>
              <a:gd name="connsiteX0" fmla="*/ 0 w 2647950"/>
              <a:gd name="connsiteY0" fmla="*/ 219075 h 403596"/>
              <a:gd name="connsiteX1" fmla="*/ 276225 w 2647950"/>
              <a:gd name="connsiteY1" fmla="*/ 266700 h 403596"/>
              <a:gd name="connsiteX2" fmla="*/ 552450 w 2647950"/>
              <a:gd name="connsiteY2" fmla="*/ 342900 h 403596"/>
              <a:gd name="connsiteX3" fmla="*/ 1028700 w 2647950"/>
              <a:gd name="connsiteY3" fmla="*/ 400050 h 403596"/>
              <a:gd name="connsiteX4" fmla="*/ 1638300 w 2647950"/>
              <a:gd name="connsiteY4" fmla="*/ 390525 h 403596"/>
              <a:gd name="connsiteX5" fmla="*/ 2009775 w 2647950"/>
              <a:gd name="connsiteY5" fmla="*/ 333375 h 403596"/>
              <a:gd name="connsiteX6" fmla="*/ 2476500 w 2647950"/>
              <a:gd name="connsiteY6" fmla="*/ 57150 h 403596"/>
              <a:gd name="connsiteX7" fmla="*/ 2647950 w 2647950"/>
              <a:gd name="connsiteY7" fmla="*/ 0 h 403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7950" h="403596">
                <a:moveTo>
                  <a:pt x="0" y="219075"/>
                </a:moveTo>
                <a:cubicBezTo>
                  <a:pt x="92075" y="232569"/>
                  <a:pt x="184150" y="246063"/>
                  <a:pt x="276225" y="266700"/>
                </a:cubicBezTo>
                <a:cubicBezTo>
                  <a:pt x="368300" y="287337"/>
                  <a:pt x="427038" y="320675"/>
                  <a:pt x="552450" y="342900"/>
                </a:cubicBezTo>
                <a:cubicBezTo>
                  <a:pt x="677863" y="365125"/>
                  <a:pt x="847725" y="392113"/>
                  <a:pt x="1028700" y="400050"/>
                </a:cubicBezTo>
                <a:cubicBezTo>
                  <a:pt x="1209675" y="407987"/>
                  <a:pt x="1474788" y="401637"/>
                  <a:pt x="1638300" y="390525"/>
                </a:cubicBezTo>
                <a:cubicBezTo>
                  <a:pt x="1801812" y="379413"/>
                  <a:pt x="1870075" y="388937"/>
                  <a:pt x="2009775" y="333375"/>
                </a:cubicBezTo>
                <a:cubicBezTo>
                  <a:pt x="2149475" y="277813"/>
                  <a:pt x="2370138" y="112712"/>
                  <a:pt x="2476500" y="57150"/>
                </a:cubicBezTo>
                <a:cubicBezTo>
                  <a:pt x="2582862" y="1588"/>
                  <a:pt x="2615406" y="794"/>
                  <a:pt x="2647950" y="0"/>
                </a:cubicBezTo>
              </a:path>
            </a:pathLst>
          </a:custGeom>
          <a:ln>
            <a:headEnd type="arrow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0" name="Serbest Form: Şekil 2079">
            <a:extLst>
              <a:ext uri="{FF2B5EF4-FFF2-40B4-BE49-F238E27FC236}">
                <a16:creationId xmlns:a16="http://schemas.microsoft.com/office/drawing/2014/main" id="{4DB8CE40-8CA0-036C-9B2A-B226A0EB3F52}"/>
              </a:ext>
            </a:extLst>
          </p:cNvPr>
          <p:cNvSpPr/>
          <p:nvPr/>
        </p:nvSpPr>
        <p:spPr>
          <a:xfrm>
            <a:off x="2505075" y="4486275"/>
            <a:ext cx="3438525" cy="1439191"/>
          </a:xfrm>
          <a:custGeom>
            <a:avLst/>
            <a:gdLst>
              <a:gd name="connsiteX0" fmla="*/ 0 w 3438525"/>
              <a:gd name="connsiteY0" fmla="*/ 1438275 h 1439191"/>
              <a:gd name="connsiteX1" fmla="*/ 133350 w 3438525"/>
              <a:gd name="connsiteY1" fmla="*/ 1438275 h 1439191"/>
              <a:gd name="connsiteX2" fmla="*/ 333375 w 3438525"/>
              <a:gd name="connsiteY2" fmla="*/ 1428750 h 1439191"/>
              <a:gd name="connsiteX3" fmla="*/ 657225 w 3438525"/>
              <a:gd name="connsiteY3" fmla="*/ 1362075 h 1439191"/>
              <a:gd name="connsiteX4" fmla="*/ 933450 w 3438525"/>
              <a:gd name="connsiteY4" fmla="*/ 1181100 h 1439191"/>
              <a:gd name="connsiteX5" fmla="*/ 1343025 w 3438525"/>
              <a:gd name="connsiteY5" fmla="*/ 847725 h 1439191"/>
              <a:gd name="connsiteX6" fmla="*/ 1971675 w 3438525"/>
              <a:gd name="connsiteY6" fmla="*/ 371475 h 1439191"/>
              <a:gd name="connsiteX7" fmla="*/ 2619375 w 3438525"/>
              <a:gd name="connsiteY7" fmla="*/ 38100 h 1439191"/>
              <a:gd name="connsiteX8" fmla="*/ 2981325 w 3438525"/>
              <a:gd name="connsiteY8" fmla="*/ 19050 h 1439191"/>
              <a:gd name="connsiteX9" fmla="*/ 3190875 w 3438525"/>
              <a:gd name="connsiteY9" fmla="*/ 76200 h 1439191"/>
              <a:gd name="connsiteX10" fmla="*/ 3295650 w 3438525"/>
              <a:gd name="connsiteY10" fmla="*/ 95250 h 1439191"/>
              <a:gd name="connsiteX11" fmla="*/ 3400425 w 3438525"/>
              <a:gd name="connsiteY11" fmla="*/ 66675 h 1439191"/>
              <a:gd name="connsiteX12" fmla="*/ 3438525 w 3438525"/>
              <a:gd name="connsiteY12" fmla="*/ 0 h 143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38525" h="1439191">
                <a:moveTo>
                  <a:pt x="0" y="1438275"/>
                </a:moveTo>
                <a:cubicBezTo>
                  <a:pt x="38894" y="1439068"/>
                  <a:pt x="77788" y="1439862"/>
                  <a:pt x="133350" y="1438275"/>
                </a:cubicBezTo>
                <a:cubicBezTo>
                  <a:pt x="188912" y="1436688"/>
                  <a:pt x="246062" y="1441450"/>
                  <a:pt x="333375" y="1428750"/>
                </a:cubicBezTo>
                <a:cubicBezTo>
                  <a:pt x="420688" y="1416050"/>
                  <a:pt x="557213" y="1403350"/>
                  <a:pt x="657225" y="1362075"/>
                </a:cubicBezTo>
                <a:cubicBezTo>
                  <a:pt x="757238" y="1320800"/>
                  <a:pt x="819150" y="1266825"/>
                  <a:pt x="933450" y="1181100"/>
                </a:cubicBezTo>
                <a:cubicBezTo>
                  <a:pt x="1047750" y="1095375"/>
                  <a:pt x="1169988" y="982662"/>
                  <a:pt x="1343025" y="847725"/>
                </a:cubicBezTo>
                <a:cubicBezTo>
                  <a:pt x="1516062" y="712788"/>
                  <a:pt x="1758950" y="506412"/>
                  <a:pt x="1971675" y="371475"/>
                </a:cubicBezTo>
                <a:cubicBezTo>
                  <a:pt x="2184400" y="236538"/>
                  <a:pt x="2451100" y="96837"/>
                  <a:pt x="2619375" y="38100"/>
                </a:cubicBezTo>
                <a:cubicBezTo>
                  <a:pt x="2787650" y="-20638"/>
                  <a:pt x="2886075" y="12700"/>
                  <a:pt x="2981325" y="19050"/>
                </a:cubicBezTo>
                <a:cubicBezTo>
                  <a:pt x="3076575" y="25400"/>
                  <a:pt x="3138488" y="63500"/>
                  <a:pt x="3190875" y="76200"/>
                </a:cubicBezTo>
                <a:cubicBezTo>
                  <a:pt x="3243263" y="88900"/>
                  <a:pt x="3260725" y="96838"/>
                  <a:pt x="3295650" y="95250"/>
                </a:cubicBezTo>
                <a:cubicBezTo>
                  <a:pt x="3330575" y="93662"/>
                  <a:pt x="3376613" y="82550"/>
                  <a:pt x="3400425" y="66675"/>
                </a:cubicBezTo>
                <a:cubicBezTo>
                  <a:pt x="3424238" y="50800"/>
                  <a:pt x="3431381" y="25400"/>
                  <a:pt x="3438525" y="0"/>
                </a:cubicBezTo>
              </a:path>
            </a:pathLst>
          </a:custGeom>
          <a:ln>
            <a:headEnd type="arrow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1" name="Metin kutusu 2080">
            <a:extLst>
              <a:ext uri="{FF2B5EF4-FFF2-40B4-BE49-F238E27FC236}">
                <a16:creationId xmlns:a16="http://schemas.microsoft.com/office/drawing/2014/main" id="{DAFF9277-CD7D-6604-8B0B-5E303F158511}"/>
              </a:ext>
            </a:extLst>
          </p:cNvPr>
          <p:cNvSpPr txBox="1"/>
          <p:nvPr/>
        </p:nvSpPr>
        <p:spPr>
          <a:xfrm>
            <a:off x="100491" y="2343773"/>
            <a:ext cx="1341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Angle of Attack</a:t>
            </a:r>
            <a:br>
              <a:rPr lang="en-US" sz="1400" dirty="0"/>
            </a:br>
            <a:r>
              <a:rPr lang="en-US" sz="1400" dirty="0"/>
              <a:t>Vane</a:t>
            </a:r>
          </a:p>
        </p:txBody>
      </p:sp>
      <p:sp>
        <p:nvSpPr>
          <p:cNvPr id="2082" name="Metin kutusu 2081">
            <a:extLst>
              <a:ext uri="{FF2B5EF4-FFF2-40B4-BE49-F238E27FC236}">
                <a16:creationId xmlns:a16="http://schemas.microsoft.com/office/drawing/2014/main" id="{984A0692-81F2-B1A0-13EA-8A1F9FF97639}"/>
              </a:ext>
            </a:extLst>
          </p:cNvPr>
          <p:cNvSpPr txBox="1"/>
          <p:nvPr/>
        </p:nvSpPr>
        <p:spPr>
          <a:xfrm>
            <a:off x="1348324" y="2343033"/>
            <a:ext cx="709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Temp.</a:t>
            </a:r>
            <a:br>
              <a:rPr lang="en-US" sz="1400" dirty="0"/>
            </a:br>
            <a:r>
              <a:rPr lang="en-US" sz="1400" dirty="0"/>
              <a:t>Probe</a:t>
            </a:r>
          </a:p>
        </p:txBody>
      </p:sp>
      <p:sp>
        <p:nvSpPr>
          <p:cNvPr id="2083" name="Metin kutusu 2082">
            <a:extLst>
              <a:ext uri="{FF2B5EF4-FFF2-40B4-BE49-F238E27FC236}">
                <a16:creationId xmlns:a16="http://schemas.microsoft.com/office/drawing/2014/main" id="{26E9493E-21EC-7B0C-C4CE-491F927F1AAF}"/>
              </a:ext>
            </a:extLst>
          </p:cNvPr>
          <p:cNvSpPr txBox="1"/>
          <p:nvPr/>
        </p:nvSpPr>
        <p:spPr>
          <a:xfrm>
            <a:off x="1896311" y="2343033"/>
            <a:ext cx="1675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Air / Ground </a:t>
            </a:r>
            <a:br>
              <a:rPr lang="tr-TR" sz="1400" dirty="0"/>
            </a:br>
            <a:r>
              <a:rPr lang="en-US" sz="1400" dirty="0"/>
              <a:t>Sens</a:t>
            </a:r>
            <a:r>
              <a:rPr lang="tr-TR" sz="1400" dirty="0"/>
              <a:t>e</a:t>
            </a:r>
            <a:r>
              <a:rPr lang="en-US" sz="1400" dirty="0"/>
              <a:t> Switches</a:t>
            </a:r>
          </a:p>
        </p:txBody>
      </p:sp>
      <p:sp>
        <p:nvSpPr>
          <p:cNvPr id="2084" name="Metin kutusu 2083">
            <a:extLst>
              <a:ext uri="{FF2B5EF4-FFF2-40B4-BE49-F238E27FC236}">
                <a16:creationId xmlns:a16="http://schemas.microsoft.com/office/drawing/2014/main" id="{AD7D8AE9-3AC1-1CB2-4AA7-383A96475B3A}"/>
              </a:ext>
            </a:extLst>
          </p:cNvPr>
          <p:cNvSpPr txBox="1"/>
          <p:nvPr/>
        </p:nvSpPr>
        <p:spPr>
          <a:xfrm>
            <a:off x="8377451" y="3051017"/>
            <a:ext cx="1644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Pitot – Static Tube</a:t>
            </a:r>
          </a:p>
        </p:txBody>
      </p:sp>
      <p:sp>
        <p:nvSpPr>
          <p:cNvPr id="2085" name="Metin kutusu 2084">
            <a:extLst>
              <a:ext uri="{FF2B5EF4-FFF2-40B4-BE49-F238E27FC236}">
                <a16:creationId xmlns:a16="http://schemas.microsoft.com/office/drawing/2014/main" id="{D69A3429-A715-97C6-C5B4-F35AF1A30F9E}"/>
              </a:ext>
            </a:extLst>
          </p:cNvPr>
          <p:cNvSpPr txBox="1"/>
          <p:nvPr/>
        </p:nvSpPr>
        <p:spPr>
          <a:xfrm rot="16200000">
            <a:off x="10178201" y="5299347"/>
            <a:ext cx="2050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Dynamic Pressure Line</a:t>
            </a:r>
          </a:p>
        </p:txBody>
      </p:sp>
      <p:sp>
        <p:nvSpPr>
          <p:cNvPr id="2086" name="Metin kutusu 2085">
            <a:extLst>
              <a:ext uri="{FF2B5EF4-FFF2-40B4-BE49-F238E27FC236}">
                <a16:creationId xmlns:a16="http://schemas.microsoft.com/office/drawing/2014/main" id="{0291FAA1-4616-7414-BB1E-6B12EA4926DB}"/>
              </a:ext>
            </a:extLst>
          </p:cNvPr>
          <p:cNvSpPr txBox="1"/>
          <p:nvPr/>
        </p:nvSpPr>
        <p:spPr>
          <a:xfrm rot="16200000">
            <a:off x="10153793" y="5185790"/>
            <a:ext cx="1716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Static Pressure Line</a:t>
            </a:r>
          </a:p>
        </p:txBody>
      </p:sp>
      <p:sp>
        <p:nvSpPr>
          <p:cNvPr id="2087" name="Metin kutusu 2086">
            <a:extLst>
              <a:ext uri="{FF2B5EF4-FFF2-40B4-BE49-F238E27FC236}">
                <a16:creationId xmlns:a16="http://schemas.microsoft.com/office/drawing/2014/main" id="{9D9DA97B-AD1F-7C15-8F22-28781F0AE2E0}"/>
              </a:ext>
            </a:extLst>
          </p:cNvPr>
          <p:cNvSpPr txBox="1"/>
          <p:nvPr/>
        </p:nvSpPr>
        <p:spPr>
          <a:xfrm>
            <a:off x="74163" y="4131237"/>
            <a:ext cx="157554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MPU6050</a:t>
            </a:r>
            <a:br>
              <a:rPr lang="en-US" sz="1400" dirty="0"/>
            </a:br>
            <a:r>
              <a:rPr lang="en-US" sz="1400" dirty="0"/>
              <a:t>6-DOF</a:t>
            </a:r>
            <a:br>
              <a:rPr lang="en-US" sz="1400" dirty="0"/>
            </a:br>
            <a:r>
              <a:rPr lang="en-US" sz="1400" dirty="0"/>
              <a:t>Accelerometer </a:t>
            </a:r>
            <a:br>
              <a:rPr lang="en-US" sz="1400" dirty="0"/>
            </a:br>
            <a:r>
              <a:rPr lang="en-US" sz="1400" dirty="0"/>
              <a:t>&amp; Gyroscope</a:t>
            </a:r>
            <a:br>
              <a:rPr lang="en-US" sz="1400" dirty="0"/>
            </a:br>
            <a:r>
              <a:rPr lang="en-US" sz="1200" dirty="0"/>
              <a:t>(Operated at </a:t>
            </a:r>
            <a:br>
              <a:rPr lang="en-US" sz="1200" dirty="0"/>
            </a:b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±</a:t>
            </a:r>
            <a:r>
              <a:rPr lang="en-US" sz="1200" dirty="0">
                <a:solidFill>
                  <a:srgbClr val="040C28"/>
                </a:solidFill>
                <a:latin typeface="Google Sans"/>
              </a:rPr>
              <a:t>8g &amp; 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±</a:t>
            </a:r>
            <a:r>
              <a:rPr lang="en-US" sz="1200" dirty="0">
                <a:solidFill>
                  <a:srgbClr val="040C28"/>
                </a:solidFill>
                <a:latin typeface="Google Sans"/>
              </a:rPr>
              <a:t>500 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°/s</a:t>
            </a:r>
            <a:r>
              <a:rPr lang="en-US" sz="1200" dirty="0">
                <a:solidFill>
                  <a:srgbClr val="040C28"/>
                </a:solidFill>
                <a:latin typeface="Google Sans"/>
              </a:rPr>
              <a:t>)</a:t>
            </a:r>
            <a:endParaRPr lang="en-US" sz="1200" dirty="0"/>
          </a:p>
        </p:txBody>
      </p:sp>
      <p:sp>
        <p:nvSpPr>
          <p:cNvPr id="2088" name="Metin kutusu 2087">
            <a:extLst>
              <a:ext uri="{FF2B5EF4-FFF2-40B4-BE49-F238E27FC236}">
                <a16:creationId xmlns:a16="http://schemas.microsoft.com/office/drawing/2014/main" id="{75F6ECBF-0545-970A-BE4C-AB68177DDA96}"/>
              </a:ext>
            </a:extLst>
          </p:cNvPr>
          <p:cNvSpPr txBox="1"/>
          <p:nvPr/>
        </p:nvSpPr>
        <p:spPr>
          <a:xfrm>
            <a:off x="46047" y="5477340"/>
            <a:ext cx="15755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QMC5883</a:t>
            </a:r>
            <a:br>
              <a:rPr lang="en-US" sz="1400" dirty="0"/>
            </a:br>
            <a:r>
              <a:rPr lang="en-US" sz="1400" dirty="0"/>
              <a:t>3-DOF</a:t>
            </a:r>
            <a:br>
              <a:rPr lang="en-US" sz="1400" dirty="0"/>
            </a:br>
            <a:r>
              <a:rPr lang="en-US" sz="1400" dirty="0"/>
              <a:t>Magnetometer</a:t>
            </a:r>
          </a:p>
        </p:txBody>
      </p:sp>
      <p:sp>
        <p:nvSpPr>
          <p:cNvPr id="2089" name="Metin kutusu 2088">
            <a:extLst>
              <a:ext uri="{FF2B5EF4-FFF2-40B4-BE49-F238E27FC236}">
                <a16:creationId xmlns:a16="http://schemas.microsoft.com/office/drawing/2014/main" id="{8DE888A6-4AC6-4BFB-4A45-99A7DC4C6378}"/>
              </a:ext>
            </a:extLst>
          </p:cNvPr>
          <p:cNvSpPr txBox="1"/>
          <p:nvPr/>
        </p:nvSpPr>
        <p:spPr>
          <a:xfrm>
            <a:off x="8048889" y="3555466"/>
            <a:ext cx="2493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MS4525</a:t>
            </a:r>
            <a:br>
              <a:rPr lang="en-US" sz="1400" b="1" dirty="0"/>
            </a:br>
            <a:r>
              <a:rPr lang="en-US" sz="1400" dirty="0"/>
              <a:t>Differential Pressure Sensor</a:t>
            </a:r>
            <a:br>
              <a:rPr lang="en-US" sz="1400" dirty="0"/>
            </a:br>
            <a:r>
              <a:rPr lang="en-US" sz="1200" dirty="0"/>
              <a:t>(Max 220 KIAS)</a:t>
            </a:r>
            <a:endParaRPr lang="en-US" sz="1400" dirty="0"/>
          </a:p>
        </p:txBody>
      </p:sp>
      <p:sp>
        <p:nvSpPr>
          <p:cNvPr id="2090" name="Metin kutusu 2089">
            <a:extLst>
              <a:ext uri="{FF2B5EF4-FFF2-40B4-BE49-F238E27FC236}">
                <a16:creationId xmlns:a16="http://schemas.microsoft.com/office/drawing/2014/main" id="{5429E605-D8B3-06D1-A5B5-94E16251BA25}"/>
              </a:ext>
            </a:extLst>
          </p:cNvPr>
          <p:cNvSpPr txBox="1"/>
          <p:nvPr/>
        </p:nvSpPr>
        <p:spPr>
          <a:xfrm>
            <a:off x="8229121" y="4913846"/>
            <a:ext cx="2493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BMP180</a:t>
            </a:r>
            <a:br>
              <a:rPr lang="en-US" sz="1400" b="1" dirty="0"/>
            </a:br>
            <a:r>
              <a:rPr lang="en-US" sz="1400" dirty="0"/>
              <a:t>Pressure Sensor</a:t>
            </a:r>
            <a:br>
              <a:rPr lang="en-US" sz="1400" dirty="0"/>
            </a:br>
            <a:r>
              <a:rPr lang="en-US" sz="1200" dirty="0"/>
              <a:t>(Max -1500 - +29500 ft press alt.)</a:t>
            </a:r>
            <a:endParaRPr lang="en-US" sz="1400" dirty="0"/>
          </a:p>
        </p:txBody>
      </p:sp>
      <p:sp>
        <p:nvSpPr>
          <p:cNvPr id="2091" name="Metin kutusu 2090">
            <a:extLst>
              <a:ext uri="{FF2B5EF4-FFF2-40B4-BE49-F238E27FC236}">
                <a16:creationId xmlns:a16="http://schemas.microsoft.com/office/drawing/2014/main" id="{6E96F61C-83EC-226A-49F6-518287859A77}"/>
              </a:ext>
            </a:extLst>
          </p:cNvPr>
          <p:cNvSpPr txBox="1"/>
          <p:nvPr/>
        </p:nvSpPr>
        <p:spPr>
          <a:xfrm>
            <a:off x="10056114" y="1568017"/>
            <a:ext cx="21203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Air530</a:t>
            </a:r>
            <a:br>
              <a:rPr lang="en-US" sz="1400" b="1" dirty="0"/>
            </a:br>
            <a:r>
              <a:rPr lang="en-US" sz="1400" dirty="0"/>
              <a:t>GNSS Receiver</a:t>
            </a:r>
            <a:br>
              <a:rPr lang="en-US" sz="1400" dirty="0"/>
            </a:br>
            <a:r>
              <a:rPr lang="en-US" sz="1200" dirty="0"/>
              <a:t>Supports:</a:t>
            </a:r>
            <a:br>
              <a:rPr lang="en-US" sz="1200" dirty="0"/>
            </a:b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GPS / Beidou / Glonass / Galileo / QZSS, SBAS</a:t>
            </a:r>
            <a:endParaRPr lang="en-US" sz="1400" dirty="0"/>
          </a:p>
        </p:txBody>
      </p:sp>
      <p:cxnSp>
        <p:nvCxnSpPr>
          <p:cNvPr id="13" name="Düz Ok Bağlayıcısı 12">
            <a:extLst>
              <a:ext uri="{FF2B5EF4-FFF2-40B4-BE49-F238E27FC236}">
                <a16:creationId xmlns:a16="http://schemas.microsoft.com/office/drawing/2014/main" id="{533887B3-E8FA-F0D1-6FE0-4A8A2DE9E604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4025079" y="4962457"/>
            <a:ext cx="1140130" cy="894646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94" name="Metin kutusu 2093">
            <a:extLst>
              <a:ext uri="{FF2B5EF4-FFF2-40B4-BE49-F238E27FC236}">
                <a16:creationId xmlns:a16="http://schemas.microsoft.com/office/drawing/2014/main" id="{4BA48E27-FFEF-4C38-7FB5-2FA1C44DA98E}"/>
              </a:ext>
            </a:extLst>
          </p:cNvPr>
          <p:cNvSpPr txBox="1"/>
          <p:nvPr/>
        </p:nvSpPr>
        <p:spPr>
          <a:xfrm>
            <a:off x="0" y="19138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sz="2000" b="1" dirty="0">
                <a:solidFill>
                  <a:srgbClr val="C0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Connection Diagram of Sensors and Communication Lines:</a:t>
            </a:r>
          </a:p>
        </p:txBody>
      </p:sp>
      <p:cxnSp>
        <p:nvCxnSpPr>
          <p:cNvPr id="2096" name="Bağlayıcı: Eğri 2095">
            <a:extLst>
              <a:ext uri="{FF2B5EF4-FFF2-40B4-BE49-F238E27FC236}">
                <a16:creationId xmlns:a16="http://schemas.microsoft.com/office/drawing/2014/main" id="{612253F7-93E9-5373-F652-BA8589428163}"/>
              </a:ext>
            </a:extLst>
          </p:cNvPr>
          <p:cNvCxnSpPr>
            <a:cxnSpLocks/>
          </p:cNvCxnSpPr>
          <p:nvPr/>
        </p:nvCxnSpPr>
        <p:spPr>
          <a:xfrm rot="5400000">
            <a:off x="4446372" y="1598396"/>
            <a:ext cx="584633" cy="523875"/>
          </a:xfrm>
          <a:prstGeom prst="curvedConnector3">
            <a:avLst>
              <a:gd name="adj1" fmla="val 98877"/>
            </a:avLst>
          </a:prstGeom>
          <a:ln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01" name="Metin kutusu 2100">
            <a:extLst>
              <a:ext uri="{FF2B5EF4-FFF2-40B4-BE49-F238E27FC236}">
                <a16:creationId xmlns:a16="http://schemas.microsoft.com/office/drawing/2014/main" id="{9E45C0C2-4448-A579-1A40-909D334F6281}"/>
              </a:ext>
            </a:extLst>
          </p:cNvPr>
          <p:cNvSpPr txBox="1"/>
          <p:nvPr/>
        </p:nvSpPr>
        <p:spPr>
          <a:xfrm>
            <a:off x="3563052" y="1974155"/>
            <a:ext cx="1457595" cy="46166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To other </a:t>
            </a:r>
            <a:br>
              <a:rPr lang="en-US" sz="1200" dirty="0">
                <a:solidFill>
                  <a:schemeClr val="accent1"/>
                </a:solidFill>
              </a:rPr>
            </a:br>
            <a:r>
              <a:rPr lang="en-US" sz="1200" dirty="0">
                <a:solidFill>
                  <a:schemeClr val="accent1"/>
                </a:solidFill>
              </a:rPr>
              <a:t>avionic systems.</a:t>
            </a:r>
          </a:p>
        </p:txBody>
      </p:sp>
    </p:spTree>
    <p:extLst>
      <p:ext uri="{BB962C8B-B14F-4D97-AF65-F5344CB8AC3E}">
        <p14:creationId xmlns:p14="http://schemas.microsoft.com/office/powerpoint/2010/main" val="352782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DD3E42E9-939D-AF79-A4F9-E5C87CF69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7359" y="1238014"/>
            <a:ext cx="5008010" cy="50021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2FFB2B8D-AA2D-CBF2-2160-2D9555DB1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0268" y="4045523"/>
            <a:ext cx="2691724" cy="2691724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BB9AD446-4352-5DBD-0144-A34B74628BBE}"/>
              </a:ext>
            </a:extLst>
          </p:cNvPr>
          <p:cNvSpPr txBox="1"/>
          <p:nvPr/>
        </p:nvSpPr>
        <p:spPr>
          <a:xfrm>
            <a:off x="0" y="2116"/>
            <a:ext cx="12162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sz="2000" b="1" dirty="0">
                <a:solidFill>
                  <a:srgbClr val="C0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Display Software – Primary Flight Display (PFD):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218AEA2-065C-0DAD-DE33-FC6AFBC65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477" b="9477"/>
          <a:stretch/>
        </p:blipFill>
        <p:spPr bwMode="auto">
          <a:xfrm>
            <a:off x="1132521" y="1306616"/>
            <a:ext cx="3287219" cy="24122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Metin kutusu 15">
            <a:extLst>
              <a:ext uri="{FF2B5EF4-FFF2-40B4-BE49-F238E27FC236}">
                <a16:creationId xmlns:a16="http://schemas.microsoft.com/office/drawing/2014/main" id="{25BBFEB0-1DCA-02B5-3445-A569B8F8B762}"/>
              </a:ext>
            </a:extLst>
          </p:cNvPr>
          <p:cNvSpPr txBox="1"/>
          <p:nvPr/>
        </p:nvSpPr>
        <p:spPr>
          <a:xfrm>
            <a:off x="337305" y="680342"/>
            <a:ext cx="568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Boeing-style symbology was used due to familiarity.</a:t>
            </a:r>
          </a:p>
        </p:txBody>
      </p:sp>
      <p:sp>
        <p:nvSpPr>
          <p:cNvPr id="17" name="Ok: Sağ 16">
            <a:extLst>
              <a:ext uri="{FF2B5EF4-FFF2-40B4-BE49-F238E27FC236}">
                <a16:creationId xmlns:a16="http://schemas.microsoft.com/office/drawing/2014/main" id="{BE8DA3B9-C18A-5C70-A92B-D8C4E5572AD0}"/>
              </a:ext>
            </a:extLst>
          </p:cNvPr>
          <p:cNvSpPr/>
          <p:nvPr/>
        </p:nvSpPr>
        <p:spPr>
          <a:xfrm rot="676040">
            <a:off x="3109165" y="3349047"/>
            <a:ext cx="2216272" cy="484632"/>
          </a:xfrm>
          <a:prstGeom prst="rightArrow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31C0222E-F478-E4A0-E863-13560C431555}"/>
              </a:ext>
            </a:extLst>
          </p:cNvPr>
          <p:cNvSpPr txBox="1"/>
          <p:nvPr/>
        </p:nvSpPr>
        <p:spPr>
          <a:xfrm>
            <a:off x="1064237" y="1238014"/>
            <a:ext cx="3423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PFD Display Used in B737 Airliners:</a:t>
            </a:r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DB48B6A3-76F0-E3D4-AB9A-DFBFAAF333CC}"/>
              </a:ext>
            </a:extLst>
          </p:cNvPr>
          <p:cNvSpPr txBox="1"/>
          <p:nvPr/>
        </p:nvSpPr>
        <p:spPr>
          <a:xfrm>
            <a:off x="1896078" y="3697518"/>
            <a:ext cx="176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Failure</a:t>
            </a:r>
            <a:r>
              <a:rPr lang="en-US" b="1" dirty="0">
                <a:solidFill>
                  <a:srgbClr val="0070C0"/>
                </a:solidFill>
              </a:rPr>
              <a:t> Flags:</a:t>
            </a:r>
          </a:p>
        </p:txBody>
      </p:sp>
      <p:cxnSp>
        <p:nvCxnSpPr>
          <p:cNvPr id="21" name="Düz Ok Bağlayıcısı 20">
            <a:extLst>
              <a:ext uri="{FF2B5EF4-FFF2-40B4-BE49-F238E27FC236}">
                <a16:creationId xmlns:a16="http://schemas.microsoft.com/office/drawing/2014/main" id="{6B74F273-6AEC-F25D-85C3-66F281D23CE9}"/>
              </a:ext>
            </a:extLst>
          </p:cNvPr>
          <p:cNvCxnSpPr>
            <a:cxnSpLocks/>
          </p:cNvCxnSpPr>
          <p:nvPr/>
        </p:nvCxnSpPr>
        <p:spPr>
          <a:xfrm flipV="1">
            <a:off x="7214616" y="1010988"/>
            <a:ext cx="0" cy="734797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Düz Ok Bağlayıcısı 22">
            <a:extLst>
              <a:ext uri="{FF2B5EF4-FFF2-40B4-BE49-F238E27FC236}">
                <a16:creationId xmlns:a16="http://schemas.microsoft.com/office/drawing/2014/main" id="{1AA57219-8803-0081-83B1-ACEE4AE29631}"/>
              </a:ext>
            </a:extLst>
          </p:cNvPr>
          <p:cNvCxnSpPr>
            <a:cxnSpLocks/>
          </p:cNvCxnSpPr>
          <p:nvPr/>
        </p:nvCxnSpPr>
        <p:spPr>
          <a:xfrm flipV="1">
            <a:off x="9180576" y="1017178"/>
            <a:ext cx="0" cy="747614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" name="Düz Ok Bağlayıcısı 27">
            <a:extLst>
              <a:ext uri="{FF2B5EF4-FFF2-40B4-BE49-F238E27FC236}">
                <a16:creationId xmlns:a16="http://schemas.microsoft.com/office/drawing/2014/main" id="{514E4F67-993D-8D35-4452-BAE35B191192}"/>
              </a:ext>
            </a:extLst>
          </p:cNvPr>
          <p:cNvCxnSpPr>
            <a:cxnSpLocks/>
          </p:cNvCxnSpPr>
          <p:nvPr/>
        </p:nvCxnSpPr>
        <p:spPr>
          <a:xfrm flipV="1">
            <a:off x="9893808" y="1017178"/>
            <a:ext cx="0" cy="728607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2" name="Düz Ok Bağlayıcısı 31">
            <a:extLst>
              <a:ext uri="{FF2B5EF4-FFF2-40B4-BE49-F238E27FC236}">
                <a16:creationId xmlns:a16="http://schemas.microsoft.com/office/drawing/2014/main" id="{86A56011-94D6-CC20-27FA-9B8940B54B9D}"/>
              </a:ext>
            </a:extLst>
          </p:cNvPr>
          <p:cNvCxnSpPr/>
          <p:nvPr/>
        </p:nvCxnSpPr>
        <p:spPr>
          <a:xfrm flipH="1">
            <a:off x="5632704" y="4045523"/>
            <a:ext cx="463296" cy="590485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4" name="Düz Ok Bağlayıcısı 33">
            <a:extLst>
              <a:ext uri="{FF2B5EF4-FFF2-40B4-BE49-F238E27FC236}">
                <a16:creationId xmlns:a16="http://schemas.microsoft.com/office/drawing/2014/main" id="{EA0D165B-BBFC-A3E5-2BDF-80C43DE8B2C9}"/>
              </a:ext>
            </a:extLst>
          </p:cNvPr>
          <p:cNvCxnSpPr>
            <a:cxnSpLocks/>
          </p:cNvCxnSpPr>
          <p:nvPr/>
        </p:nvCxnSpPr>
        <p:spPr>
          <a:xfrm flipH="1">
            <a:off x="5815318" y="5824728"/>
            <a:ext cx="512329" cy="89621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" name="Düz Ok Bağlayıcısı 35">
            <a:extLst>
              <a:ext uri="{FF2B5EF4-FFF2-40B4-BE49-F238E27FC236}">
                <a16:creationId xmlns:a16="http://schemas.microsoft.com/office/drawing/2014/main" id="{55DB8794-1F62-4FF5-2917-F4C8DF3BA24D}"/>
              </a:ext>
            </a:extLst>
          </p:cNvPr>
          <p:cNvCxnSpPr>
            <a:cxnSpLocks/>
          </p:cNvCxnSpPr>
          <p:nvPr/>
        </p:nvCxnSpPr>
        <p:spPr>
          <a:xfrm flipH="1">
            <a:off x="7323996" y="5824728"/>
            <a:ext cx="841596" cy="649224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0" name="Düz Ok Bağlayıcısı 39">
            <a:extLst>
              <a:ext uri="{FF2B5EF4-FFF2-40B4-BE49-F238E27FC236}">
                <a16:creationId xmlns:a16="http://schemas.microsoft.com/office/drawing/2014/main" id="{5732177E-A63B-DBC1-3F4C-967E61500CD7}"/>
              </a:ext>
            </a:extLst>
          </p:cNvPr>
          <p:cNvCxnSpPr>
            <a:cxnSpLocks/>
          </p:cNvCxnSpPr>
          <p:nvPr/>
        </p:nvCxnSpPr>
        <p:spPr>
          <a:xfrm flipH="1">
            <a:off x="8492371" y="6089904"/>
            <a:ext cx="176141" cy="245185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4" name="Düz Ok Bağlayıcısı 43">
            <a:extLst>
              <a:ext uri="{FF2B5EF4-FFF2-40B4-BE49-F238E27FC236}">
                <a16:creationId xmlns:a16="http://schemas.microsoft.com/office/drawing/2014/main" id="{06ECFCC9-E43F-765B-B026-58060015B4E6}"/>
              </a:ext>
            </a:extLst>
          </p:cNvPr>
          <p:cNvCxnSpPr>
            <a:cxnSpLocks/>
          </p:cNvCxnSpPr>
          <p:nvPr/>
        </p:nvCxnSpPr>
        <p:spPr>
          <a:xfrm flipV="1">
            <a:off x="8241809" y="1114849"/>
            <a:ext cx="106099" cy="2333515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5" name="Serbest Form: Şekil 44">
            <a:extLst>
              <a:ext uri="{FF2B5EF4-FFF2-40B4-BE49-F238E27FC236}">
                <a16:creationId xmlns:a16="http://schemas.microsoft.com/office/drawing/2014/main" id="{652BE15D-86A2-D482-9628-200EB9D5C43D}"/>
              </a:ext>
            </a:extLst>
          </p:cNvPr>
          <p:cNvSpPr/>
          <p:nvPr/>
        </p:nvSpPr>
        <p:spPr>
          <a:xfrm>
            <a:off x="5705856" y="3621023"/>
            <a:ext cx="1051963" cy="1518455"/>
          </a:xfrm>
          <a:custGeom>
            <a:avLst/>
            <a:gdLst>
              <a:gd name="connsiteX0" fmla="*/ 1014984 w 1051963"/>
              <a:gd name="connsiteY0" fmla="*/ 0 h 1344168"/>
              <a:gd name="connsiteX1" fmla="*/ 1051560 w 1051963"/>
              <a:gd name="connsiteY1" fmla="*/ 146304 h 1344168"/>
              <a:gd name="connsiteX2" fmla="*/ 1024128 w 1051963"/>
              <a:gd name="connsiteY2" fmla="*/ 374904 h 1344168"/>
              <a:gd name="connsiteX3" fmla="*/ 886968 w 1051963"/>
              <a:gd name="connsiteY3" fmla="*/ 621792 h 1344168"/>
              <a:gd name="connsiteX4" fmla="*/ 667512 w 1051963"/>
              <a:gd name="connsiteY4" fmla="*/ 859536 h 1344168"/>
              <a:gd name="connsiteX5" fmla="*/ 0 w 1051963"/>
              <a:gd name="connsiteY5" fmla="*/ 1344168 h 134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1963" h="1344168">
                <a:moveTo>
                  <a:pt x="1014984" y="0"/>
                </a:moveTo>
                <a:cubicBezTo>
                  <a:pt x="1032510" y="41910"/>
                  <a:pt x="1050036" y="83820"/>
                  <a:pt x="1051560" y="146304"/>
                </a:cubicBezTo>
                <a:cubicBezTo>
                  <a:pt x="1053084" y="208788"/>
                  <a:pt x="1051560" y="295656"/>
                  <a:pt x="1024128" y="374904"/>
                </a:cubicBezTo>
                <a:cubicBezTo>
                  <a:pt x="996696" y="454152"/>
                  <a:pt x="946404" y="541020"/>
                  <a:pt x="886968" y="621792"/>
                </a:cubicBezTo>
                <a:cubicBezTo>
                  <a:pt x="827532" y="702564"/>
                  <a:pt x="815340" y="739140"/>
                  <a:pt x="667512" y="859536"/>
                </a:cubicBezTo>
                <a:cubicBezTo>
                  <a:pt x="519684" y="979932"/>
                  <a:pt x="259842" y="1162050"/>
                  <a:pt x="0" y="1344168"/>
                </a:cubicBezTo>
              </a:path>
            </a:pathLst>
          </a:custGeom>
          <a:ln>
            <a:headEnd type="none" w="med" len="med"/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Serbest Form: Şekil 46">
            <a:extLst>
              <a:ext uri="{FF2B5EF4-FFF2-40B4-BE49-F238E27FC236}">
                <a16:creationId xmlns:a16="http://schemas.microsoft.com/office/drawing/2014/main" id="{30457BB2-207C-7356-6084-7267F5FBD7CB}"/>
              </a:ext>
            </a:extLst>
          </p:cNvPr>
          <p:cNvSpPr/>
          <p:nvPr/>
        </p:nvSpPr>
        <p:spPr>
          <a:xfrm>
            <a:off x="10295357" y="2311704"/>
            <a:ext cx="820459" cy="1126440"/>
          </a:xfrm>
          <a:custGeom>
            <a:avLst/>
            <a:gdLst>
              <a:gd name="connsiteX0" fmla="*/ 786 w 778026"/>
              <a:gd name="connsiteY0" fmla="*/ 1126440 h 1126440"/>
              <a:gd name="connsiteX1" fmla="*/ 19074 w 778026"/>
              <a:gd name="connsiteY1" fmla="*/ 340056 h 1126440"/>
              <a:gd name="connsiteX2" fmla="*/ 128802 w 778026"/>
              <a:gd name="connsiteY2" fmla="*/ 84024 h 1126440"/>
              <a:gd name="connsiteX3" fmla="*/ 357402 w 778026"/>
              <a:gd name="connsiteY3" fmla="*/ 10872 h 1126440"/>
              <a:gd name="connsiteX4" fmla="*/ 778026 w 778026"/>
              <a:gd name="connsiteY4" fmla="*/ 1728 h 1126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026" h="1126440">
                <a:moveTo>
                  <a:pt x="786" y="1126440"/>
                </a:moveTo>
                <a:cubicBezTo>
                  <a:pt x="-738" y="820116"/>
                  <a:pt x="-2262" y="513792"/>
                  <a:pt x="19074" y="340056"/>
                </a:cubicBezTo>
                <a:cubicBezTo>
                  <a:pt x="40410" y="166320"/>
                  <a:pt x="72414" y="138888"/>
                  <a:pt x="128802" y="84024"/>
                </a:cubicBezTo>
                <a:cubicBezTo>
                  <a:pt x="185190" y="29160"/>
                  <a:pt x="249198" y="24588"/>
                  <a:pt x="357402" y="10872"/>
                </a:cubicBezTo>
                <a:cubicBezTo>
                  <a:pt x="465606" y="-2844"/>
                  <a:pt x="621816" y="-558"/>
                  <a:pt x="778026" y="1728"/>
                </a:cubicBezTo>
              </a:path>
            </a:pathLst>
          </a:custGeom>
          <a:ln>
            <a:headEnd type="none" w="med" len="med"/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Serbest Form: Şekil 47">
            <a:extLst>
              <a:ext uri="{FF2B5EF4-FFF2-40B4-BE49-F238E27FC236}">
                <a16:creationId xmlns:a16="http://schemas.microsoft.com/office/drawing/2014/main" id="{D1F7D3DA-6E82-3629-9C77-3529AC36BA87}"/>
              </a:ext>
            </a:extLst>
          </p:cNvPr>
          <p:cNvSpPr/>
          <p:nvPr/>
        </p:nvSpPr>
        <p:spPr>
          <a:xfrm>
            <a:off x="6731873" y="979094"/>
            <a:ext cx="193654" cy="953044"/>
          </a:xfrm>
          <a:custGeom>
            <a:avLst/>
            <a:gdLst>
              <a:gd name="connsiteX0" fmla="*/ 54864 w 58383"/>
              <a:gd name="connsiteY0" fmla="*/ 969264 h 972018"/>
              <a:gd name="connsiteX1" fmla="*/ 54864 w 58383"/>
              <a:gd name="connsiteY1" fmla="*/ 905256 h 972018"/>
              <a:gd name="connsiteX2" fmla="*/ 18288 w 58383"/>
              <a:gd name="connsiteY2" fmla="*/ 521208 h 972018"/>
              <a:gd name="connsiteX3" fmla="*/ 0 w 58383"/>
              <a:gd name="connsiteY3" fmla="*/ 0 h 972018"/>
              <a:gd name="connsiteX4" fmla="*/ 0 w 58383"/>
              <a:gd name="connsiteY4" fmla="*/ 0 h 97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83" h="972018">
                <a:moveTo>
                  <a:pt x="54864" y="969264"/>
                </a:moveTo>
                <a:cubicBezTo>
                  <a:pt x="57912" y="974598"/>
                  <a:pt x="60960" y="979932"/>
                  <a:pt x="54864" y="905256"/>
                </a:cubicBezTo>
                <a:cubicBezTo>
                  <a:pt x="48768" y="830580"/>
                  <a:pt x="27432" y="672084"/>
                  <a:pt x="18288" y="521208"/>
                </a:cubicBezTo>
                <a:cubicBezTo>
                  <a:pt x="9144" y="370332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ln>
            <a:headEnd type="none" w="med" len="med"/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Serbest Form: Şekil 48">
            <a:extLst>
              <a:ext uri="{FF2B5EF4-FFF2-40B4-BE49-F238E27FC236}">
                <a16:creationId xmlns:a16="http://schemas.microsoft.com/office/drawing/2014/main" id="{AC18BBF5-8217-8654-F587-07818B37DA55}"/>
              </a:ext>
            </a:extLst>
          </p:cNvPr>
          <p:cNvSpPr/>
          <p:nvPr/>
        </p:nvSpPr>
        <p:spPr>
          <a:xfrm>
            <a:off x="6876289" y="1764792"/>
            <a:ext cx="45719" cy="347472"/>
          </a:xfrm>
          <a:custGeom>
            <a:avLst/>
            <a:gdLst>
              <a:gd name="connsiteX0" fmla="*/ 36576 w 36576"/>
              <a:gd name="connsiteY0" fmla="*/ 530352 h 530352"/>
              <a:gd name="connsiteX1" fmla="*/ 9144 w 36576"/>
              <a:gd name="connsiteY1" fmla="*/ 457200 h 530352"/>
              <a:gd name="connsiteX2" fmla="*/ 0 w 36576"/>
              <a:gd name="connsiteY2" fmla="*/ 283464 h 530352"/>
              <a:gd name="connsiteX3" fmla="*/ 9144 w 36576"/>
              <a:gd name="connsiteY3" fmla="*/ 0 h 53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" h="530352">
                <a:moveTo>
                  <a:pt x="36576" y="530352"/>
                </a:moveTo>
                <a:cubicBezTo>
                  <a:pt x="25908" y="514350"/>
                  <a:pt x="15240" y="498348"/>
                  <a:pt x="9144" y="457200"/>
                </a:cubicBezTo>
                <a:cubicBezTo>
                  <a:pt x="3048" y="416052"/>
                  <a:pt x="0" y="359664"/>
                  <a:pt x="0" y="283464"/>
                </a:cubicBezTo>
                <a:cubicBezTo>
                  <a:pt x="0" y="207264"/>
                  <a:pt x="4572" y="103632"/>
                  <a:pt x="9144" y="0"/>
                </a:cubicBezTo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Serbest Form: Şekil 49">
            <a:extLst>
              <a:ext uri="{FF2B5EF4-FFF2-40B4-BE49-F238E27FC236}">
                <a16:creationId xmlns:a16="http://schemas.microsoft.com/office/drawing/2014/main" id="{B248CA37-7299-254A-8760-DFA4B6C87F50}"/>
              </a:ext>
            </a:extLst>
          </p:cNvPr>
          <p:cNvSpPr/>
          <p:nvPr/>
        </p:nvSpPr>
        <p:spPr>
          <a:xfrm>
            <a:off x="8330184" y="5319648"/>
            <a:ext cx="1277351" cy="1015132"/>
          </a:xfrm>
          <a:custGeom>
            <a:avLst/>
            <a:gdLst>
              <a:gd name="connsiteX0" fmla="*/ 0 w 1490472"/>
              <a:gd name="connsiteY0" fmla="*/ 66168 h 1154304"/>
              <a:gd name="connsiteX1" fmla="*/ 182880 w 1490472"/>
              <a:gd name="connsiteY1" fmla="*/ 2160 h 1154304"/>
              <a:gd name="connsiteX2" fmla="*/ 548640 w 1490472"/>
              <a:gd name="connsiteY2" fmla="*/ 29592 h 1154304"/>
              <a:gd name="connsiteX3" fmla="*/ 859536 w 1490472"/>
              <a:gd name="connsiteY3" fmla="*/ 166752 h 1154304"/>
              <a:gd name="connsiteX4" fmla="*/ 1179576 w 1490472"/>
              <a:gd name="connsiteY4" fmla="*/ 495936 h 1154304"/>
              <a:gd name="connsiteX5" fmla="*/ 1353312 w 1490472"/>
              <a:gd name="connsiteY5" fmla="*/ 916560 h 1154304"/>
              <a:gd name="connsiteX6" fmla="*/ 1426464 w 1490472"/>
              <a:gd name="connsiteY6" fmla="*/ 1090296 h 1154304"/>
              <a:gd name="connsiteX7" fmla="*/ 1490472 w 1490472"/>
              <a:gd name="connsiteY7" fmla="*/ 1154304 h 1154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0472" h="1154304">
                <a:moveTo>
                  <a:pt x="0" y="66168"/>
                </a:moveTo>
                <a:cubicBezTo>
                  <a:pt x="45720" y="37212"/>
                  <a:pt x="91440" y="8256"/>
                  <a:pt x="182880" y="2160"/>
                </a:cubicBezTo>
                <a:cubicBezTo>
                  <a:pt x="274320" y="-3936"/>
                  <a:pt x="435864" y="2160"/>
                  <a:pt x="548640" y="29592"/>
                </a:cubicBezTo>
                <a:cubicBezTo>
                  <a:pt x="661416" y="57024"/>
                  <a:pt x="754380" y="89028"/>
                  <a:pt x="859536" y="166752"/>
                </a:cubicBezTo>
                <a:cubicBezTo>
                  <a:pt x="964692" y="244476"/>
                  <a:pt x="1097280" y="370968"/>
                  <a:pt x="1179576" y="495936"/>
                </a:cubicBezTo>
                <a:cubicBezTo>
                  <a:pt x="1261872" y="620904"/>
                  <a:pt x="1312164" y="817500"/>
                  <a:pt x="1353312" y="916560"/>
                </a:cubicBezTo>
                <a:cubicBezTo>
                  <a:pt x="1394460" y="1015620"/>
                  <a:pt x="1403604" y="1050672"/>
                  <a:pt x="1426464" y="1090296"/>
                </a:cubicBezTo>
                <a:cubicBezTo>
                  <a:pt x="1449324" y="1129920"/>
                  <a:pt x="1469898" y="1142112"/>
                  <a:pt x="1490472" y="1154304"/>
                </a:cubicBezTo>
              </a:path>
            </a:pathLst>
          </a:custGeom>
          <a:ln>
            <a:headEnd type="none" w="med" len="med"/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Serbest Form: Şekil 51">
            <a:extLst>
              <a:ext uri="{FF2B5EF4-FFF2-40B4-BE49-F238E27FC236}">
                <a16:creationId xmlns:a16="http://schemas.microsoft.com/office/drawing/2014/main" id="{575D76C3-EB40-32F0-F9CB-664E52684189}"/>
              </a:ext>
            </a:extLst>
          </p:cNvPr>
          <p:cNvSpPr/>
          <p:nvPr/>
        </p:nvSpPr>
        <p:spPr>
          <a:xfrm>
            <a:off x="7722281" y="1010988"/>
            <a:ext cx="388975" cy="1723067"/>
          </a:xfrm>
          <a:custGeom>
            <a:avLst/>
            <a:gdLst>
              <a:gd name="connsiteX0" fmla="*/ 251287 w 388975"/>
              <a:gd name="connsiteY0" fmla="*/ 1773936 h 1773936"/>
              <a:gd name="connsiteX1" fmla="*/ 324439 w 388975"/>
              <a:gd name="connsiteY1" fmla="*/ 1737360 h 1773936"/>
              <a:gd name="connsiteX2" fmla="*/ 370159 w 388975"/>
              <a:gd name="connsiteY2" fmla="*/ 1664208 h 1773936"/>
              <a:gd name="connsiteX3" fmla="*/ 388447 w 388975"/>
              <a:gd name="connsiteY3" fmla="*/ 1545336 h 1773936"/>
              <a:gd name="connsiteX4" fmla="*/ 351871 w 388975"/>
              <a:gd name="connsiteY4" fmla="*/ 1179576 h 1773936"/>
              <a:gd name="connsiteX5" fmla="*/ 150703 w 388975"/>
              <a:gd name="connsiteY5" fmla="*/ 722376 h 1773936"/>
              <a:gd name="connsiteX6" fmla="*/ 50119 w 388975"/>
              <a:gd name="connsiteY6" fmla="*/ 457200 h 1773936"/>
              <a:gd name="connsiteX7" fmla="*/ 4399 w 388975"/>
              <a:gd name="connsiteY7" fmla="*/ 237744 h 1773936"/>
              <a:gd name="connsiteX8" fmla="*/ 4399 w 388975"/>
              <a:gd name="connsiteY8" fmla="*/ 0 h 177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975" h="1773936">
                <a:moveTo>
                  <a:pt x="251287" y="1773936"/>
                </a:moveTo>
                <a:cubicBezTo>
                  <a:pt x="277957" y="1764792"/>
                  <a:pt x="304627" y="1755648"/>
                  <a:pt x="324439" y="1737360"/>
                </a:cubicBezTo>
                <a:cubicBezTo>
                  <a:pt x="344251" y="1719072"/>
                  <a:pt x="359491" y="1696212"/>
                  <a:pt x="370159" y="1664208"/>
                </a:cubicBezTo>
                <a:cubicBezTo>
                  <a:pt x="380827" y="1632204"/>
                  <a:pt x="391495" y="1626108"/>
                  <a:pt x="388447" y="1545336"/>
                </a:cubicBezTo>
                <a:cubicBezTo>
                  <a:pt x="385399" y="1464564"/>
                  <a:pt x="391495" y="1316736"/>
                  <a:pt x="351871" y="1179576"/>
                </a:cubicBezTo>
                <a:cubicBezTo>
                  <a:pt x="312247" y="1042416"/>
                  <a:pt x="200995" y="842772"/>
                  <a:pt x="150703" y="722376"/>
                </a:cubicBezTo>
                <a:cubicBezTo>
                  <a:pt x="100411" y="601980"/>
                  <a:pt x="74503" y="537972"/>
                  <a:pt x="50119" y="457200"/>
                </a:cubicBezTo>
                <a:cubicBezTo>
                  <a:pt x="25735" y="376428"/>
                  <a:pt x="12019" y="313944"/>
                  <a:pt x="4399" y="237744"/>
                </a:cubicBezTo>
                <a:cubicBezTo>
                  <a:pt x="-3221" y="161544"/>
                  <a:pt x="589" y="80772"/>
                  <a:pt x="4399" y="0"/>
                </a:cubicBezTo>
              </a:path>
            </a:pathLst>
          </a:custGeom>
          <a:ln>
            <a:headEnd type="none" w="med" len="med"/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4" name="Düz Ok Bağlayıcısı 53">
            <a:extLst>
              <a:ext uri="{FF2B5EF4-FFF2-40B4-BE49-F238E27FC236}">
                <a16:creationId xmlns:a16="http://schemas.microsoft.com/office/drawing/2014/main" id="{A91B55C9-7960-D9AA-8C35-B58E3D51AD30}"/>
              </a:ext>
            </a:extLst>
          </p:cNvPr>
          <p:cNvCxnSpPr>
            <a:cxnSpLocks/>
          </p:cNvCxnSpPr>
          <p:nvPr/>
        </p:nvCxnSpPr>
        <p:spPr>
          <a:xfrm>
            <a:off x="10043015" y="5856732"/>
            <a:ext cx="390435" cy="487517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8" name="Sağ Ayraç 57">
            <a:extLst>
              <a:ext uri="{FF2B5EF4-FFF2-40B4-BE49-F238E27FC236}">
                <a16:creationId xmlns:a16="http://schemas.microsoft.com/office/drawing/2014/main" id="{485C590A-C4AF-A969-9435-3E8EC285A1B0}"/>
              </a:ext>
            </a:extLst>
          </p:cNvPr>
          <p:cNvSpPr/>
          <p:nvPr/>
        </p:nvSpPr>
        <p:spPr>
          <a:xfrm>
            <a:off x="10622041" y="2624884"/>
            <a:ext cx="698231" cy="2514600"/>
          </a:xfrm>
          <a:prstGeom prst="rightBrace">
            <a:avLst>
              <a:gd name="adj1" fmla="val 11677"/>
              <a:gd name="adj2" fmla="val 62001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Metin kutusu 60">
            <a:extLst>
              <a:ext uri="{FF2B5EF4-FFF2-40B4-BE49-F238E27FC236}">
                <a16:creationId xmlns:a16="http://schemas.microsoft.com/office/drawing/2014/main" id="{43F76014-401A-5970-DB22-E1E39D6A5460}"/>
              </a:ext>
            </a:extLst>
          </p:cNvPr>
          <p:cNvSpPr txBox="1"/>
          <p:nvPr/>
        </p:nvSpPr>
        <p:spPr>
          <a:xfrm rot="18900000">
            <a:off x="5692773" y="306329"/>
            <a:ext cx="1783609" cy="30777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Airspeed Tape</a:t>
            </a:r>
          </a:p>
        </p:txBody>
      </p:sp>
      <p:sp>
        <p:nvSpPr>
          <p:cNvPr id="62" name="Metin kutusu 61">
            <a:extLst>
              <a:ext uri="{FF2B5EF4-FFF2-40B4-BE49-F238E27FC236}">
                <a16:creationId xmlns:a16="http://schemas.microsoft.com/office/drawing/2014/main" id="{1BE23A52-523C-6DE9-8D75-929982EB92CA}"/>
              </a:ext>
            </a:extLst>
          </p:cNvPr>
          <p:cNvSpPr txBox="1"/>
          <p:nvPr/>
        </p:nvSpPr>
        <p:spPr>
          <a:xfrm rot="18900000">
            <a:off x="6145924" y="240620"/>
            <a:ext cx="1783609" cy="30777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G Peaks (g)</a:t>
            </a:r>
          </a:p>
        </p:txBody>
      </p:sp>
      <p:sp>
        <p:nvSpPr>
          <p:cNvPr id="1024" name="Metin kutusu 1023">
            <a:extLst>
              <a:ext uri="{FF2B5EF4-FFF2-40B4-BE49-F238E27FC236}">
                <a16:creationId xmlns:a16="http://schemas.microsoft.com/office/drawing/2014/main" id="{7FA49CE6-4496-53E6-4DF1-31489CF51EEB}"/>
              </a:ext>
            </a:extLst>
          </p:cNvPr>
          <p:cNvSpPr txBox="1"/>
          <p:nvPr/>
        </p:nvSpPr>
        <p:spPr>
          <a:xfrm rot="18900000">
            <a:off x="8020171" y="334597"/>
            <a:ext cx="1783609" cy="30777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Attitude Indicator</a:t>
            </a:r>
          </a:p>
        </p:txBody>
      </p:sp>
      <p:sp>
        <p:nvSpPr>
          <p:cNvPr id="1025" name="Metin kutusu 1024">
            <a:extLst>
              <a:ext uri="{FF2B5EF4-FFF2-40B4-BE49-F238E27FC236}">
                <a16:creationId xmlns:a16="http://schemas.microsoft.com/office/drawing/2014/main" id="{D01D81C9-F152-4D1F-9C52-83AEB4BBB7FC}"/>
              </a:ext>
            </a:extLst>
          </p:cNvPr>
          <p:cNvSpPr txBox="1"/>
          <p:nvPr/>
        </p:nvSpPr>
        <p:spPr>
          <a:xfrm rot="18900000">
            <a:off x="7463556" y="122436"/>
            <a:ext cx="1783609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Slip / Skid</a:t>
            </a:r>
          </a:p>
          <a:p>
            <a:r>
              <a:rPr lang="en-US" sz="1400" dirty="0">
                <a:solidFill>
                  <a:schemeClr val="accent5"/>
                </a:solidFill>
              </a:rPr>
              <a:t>Indicator</a:t>
            </a:r>
          </a:p>
        </p:txBody>
      </p:sp>
      <p:sp>
        <p:nvSpPr>
          <p:cNvPr id="1027" name="Metin kutusu 1026">
            <a:extLst>
              <a:ext uri="{FF2B5EF4-FFF2-40B4-BE49-F238E27FC236}">
                <a16:creationId xmlns:a16="http://schemas.microsoft.com/office/drawing/2014/main" id="{7C50382B-2FDB-967F-125D-F3E9F8BFD0B6}"/>
              </a:ext>
            </a:extLst>
          </p:cNvPr>
          <p:cNvSpPr txBox="1"/>
          <p:nvPr/>
        </p:nvSpPr>
        <p:spPr>
          <a:xfrm rot="18900000">
            <a:off x="6784979" y="37651"/>
            <a:ext cx="1783609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P-8 Style</a:t>
            </a:r>
          </a:p>
          <a:p>
            <a:r>
              <a:rPr lang="en-US" sz="1400" dirty="0">
                <a:solidFill>
                  <a:schemeClr val="accent5"/>
                </a:solidFill>
              </a:rPr>
              <a:t>Vert. G Ind. (g)</a:t>
            </a:r>
          </a:p>
        </p:txBody>
      </p:sp>
      <p:sp>
        <p:nvSpPr>
          <p:cNvPr id="1028" name="Metin kutusu 1027">
            <a:extLst>
              <a:ext uri="{FF2B5EF4-FFF2-40B4-BE49-F238E27FC236}">
                <a16:creationId xmlns:a16="http://schemas.microsoft.com/office/drawing/2014/main" id="{3D12B799-E31E-0820-4A08-109496263E5C}"/>
              </a:ext>
            </a:extLst>
          </p:cNvPr>
          <p:cNvSpPr txBox="1"/>
          <p:nvPr/>
        </p:nvSpPr>
        <p:spPr>
          <a:xfrm rot="18900000">
            <a:off x="8842301" y="122437"/>
            <a:ext cx="1783609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Angle of Attack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Indicator (°)</a:t>
            </a:r>
          </a:p>
        </p:txBody>
      </p:sp>
      <p:sp>
        <p:nvSpPr>
          <p:cNvPr id="1029" name="Metin kutusu 1028">
            <a:extLst>
              <a:ext uri="{FF2B5EF4-FFF2-40B4-BE49-F238E27FC236}">
                <a16:creationId xmlns:a16="http://schemas.microsoft.com/office/drawing/2014/main" id="{EFEC811E-2970-4294-908A-C92C0E4D73FB}"/>
              </a:ext>
            </a:extLst>
          </p:cNvPr>
          <p:cNvSpPr txBox="1"/>
          <p:nvPr/>
        </p:nvSpPr>
        <p:spPr>
          <a:xfrm rot="18900000">
            <a:off x="9541646" y="235734"/>
            <a:ext cx="1783609" cy="30777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Altitude Tape</a:t>
            </a:r>
          </a:p>
        </p:txBody>
      </p:sp>
      <p:sp>
        <p:nvSpPr>
          <p:cNvPr id="1038" name="Metin kutusu 1037">
            <a:extLst>
              <a:ext uri="{FF2B5EF4-FFF2-40B4-BE49-F238E27FC236}">
                <a16:creationId xmlns:a16="http://schemas.microsoft.com/office/drawing/2014/main" id="{74BA1BA9-41F8-BF13-19A8-C4F347BBC909}"/>
              </a:ext>
            </a:extLst>
          </p:cNvPr>
          <p:cNvSpPr txBox="1"/>
          <p:nvPr/>
        </p:nvSpPr>
        <p:spPr>
          <a:xfrm rot="18900000">
            <a:off x="10868890" y="1513249"/>
            <a:ext cx="1783609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Altitude Indicator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(ft)</a:t>
            </a:r>
          </a:p>
        </p:txBody>
      </p:sp>
      <p:sp>
        <p:nvSpPr>
          <p:cNvPr id="1039" name="Metin kutusu 1038">
            <a:extLst>
              <a:ext uri="{FF2B5EF4-FFF2-40B4-BE49-F238E27FC236}">
                <a16:creationId xmlns:a16="http://schemas.microsoft.com/office/drawing/2014/main" id="{7738F170-38B8-C27E-042B-83E7E2DB6985}"/>
              </a:ext>
            </a:extLst>
          </p:cNvPr>
          <p:cNvSpPr txBox="1"/>
          <p:nvPr/>
        </p:nvSpPr>
        <p:spPr>
          <a:xfrm rot="18900000">
            <a:off x="10945322" y="3837621"/>
            <a:ext cx="1783609" cy="738664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Vertical Speed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Indications 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(fpm)</a:t>
            </a:r>
          </a:p>
        </p:txBody>
      </p:sp>
      <p:sp>
        <p:nvSpPr>
          <p:cNvPr id="1041" name="Serbest Form: Şekil 1040">
            <a:extLst>
              <a:ext uri="{FF2B5EF4-FFF2-40B4-BE49-F238E27FC236}">
                <a16:creationId xmlns:a16="http://schemas.microsoft.com/office/drawing/2014/main" id="{0EED0CAE-C014-A4CC-82FA-3E19B7F49470}"/>
              </a:ext>
            </a:extLst>
          </p:cNvPr>
          <p:cNvSpPr/>
          <p:nvPr/>
        </p:nvSpPr>
        <p:spPr>
          <a:xfrm>
            <a:off x="5888612" y="1066276"/>
            <a:ext cx="384333" cy="785754"/>
          </a:xfrm>
          <a:custGeom>
            <a:avLst/>
            <a:gdLst>
              <a:gd name="connsiteX0" fmla="*/ 220265 w 220265"/>
              <a:gd name="connsiteY0" fmla="*/ 914400 h 914400"/>
              <a:gd name="connsiteX1" fmla="*/ 105965 w 220265"/>
              <a:gd name="connsiteY1" fmla="*/ 828675 h 914400"/>
              <a:gd name="connsiteX2" fmla="*/ 58340 w 220265"/>
              <a:gd name="connsiteY2" fmla="*/ 733425 h 914400"/>
              <a:gd name="connsiteX3" fmla="*/ 20240 w 220265"/>
              <a:gd name="connsiteY3" fmla="*/ 571500 h 914400"/>
              <a:gd name="connsiteX4" fmla="*/ 10715 w 220265"/>
              <a:gd name="connsiteY4" fmla="*/ 514350 h 914400"/>
              <a:gd name="connsiteX5" fmla="*/ 1190 w 220265"/>
              <a:gd name="connsiteY5" fmla="*/ 390525 h 914400"/>
              <a:gd name="connsiteX6" fmla="*/ 1190 w 220265"/>
              <a:gd name="connsiteY6" fmla="*/ 323850 h 914400"/>
              <a:gd name="connsiteX7" fmla="*/ 10715 w 220265"/>
              <a:gd name="connsiteY7" fmla="*/ 257175 h 914400"/>
              <a:gd name="connsiteX8" fmla="*/ 29765 w 220265"/>
              <a:gd name="connsiteY8" fmla="*/ 152400 h 914400"/>
              <a:gd name="connsiteX9" fmla="*/ 77390 w 220265"/>
              <a:gd name="connsiteY9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265" h="914400">
                <a:moveTo>
                  <a:pt x="220265" y="914400"/>
                </a:moveTo>
                <a:cubicBezTo>
                  <a:pt x="176608" y="886618"/>
                  <a:pt x="132952" y="858837"/>
                  <a:pt x="105965" y="828675"/>
                </a:cubicBezTo>
                <a:cubicBezTo>
                  <a:pt x="78977" y="798512"/>
                  <a:pt x="72627" y="776287"/>
                  <a:pt x="58340" y="733425"/>
                </a:cubicBezTo>
                <a:cubicBezTo>
                  <a:pt x="44053" y="690563"/>
                  <a:pt x="28177" y="608012"/>
                  <a:pt x="20240" y="571500"/>
                </a:cubicBezTo>
                <a:cubicBezTo>
                  <a:pt x="12303" y="534988"/>
                  <a:pt x="13890" y="544513"/>
                  <a:pt x="10715" y="514350"/>
                </a:cubicBezTo>
                <a:cubicBezTo>
                  <a:pt x="7540" y="484187"/>
                  <a:pt x="2778" y="422275"/>
                  <a:pt x="1190" y="390525"/>
                </a:cubicBezTo>
                <a:cubicBezTo>
                  <a:pt x="-398" y="358775"/>
                  <a:pt x="-397" y="346075"/>
                  <a:pt x="1190" y="323850"/>
                </a:cubicBezTo>
                <a:cubicBezTo>
                  <a:pt x="2777" y="301625"/>
                  <a:pt x="5953" y="285750"/>
                  <a:pt x="10715" y="257175"/>
                </a:cubicBezTo>
                <a:cubicBezTo>
                  <a:pt x="15477" y="228600"/>
                  <a:pt x="18653" y="195262"/>
                  <a:pt x="29765" y="152400"/>
                </a:cubicBezTo>
                <a:cubicBezTo>
                  <a:pt x="40877" y="109538"/>
                  <a:pt x="59133" y="54769"/>
                  <a:pt x="77390" y="0"/>
                </a:cubicBezTo>
              </a:path>
            </a:pathLst>
          </a:custGeom>
          <a:ln>
            <a:headEnd type="none" w="med" len="med"/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Metin kutusu 1041">
            <a:extLst>
              <a:ext uri="{FF2B5EF4-FFF2-40B4-BE49-F238E27FC236}">
                <a16:creationId xmlns:a16="http://schemas.microsoft.com/office/drawing/2014/main" id="{29F6BD9A-7374-2419-F13A-F272C994BFBA}"/>
              </a:ext>
            </a:extLst>
          </p:cNvPr>
          <p:cNvSpPr txBox="1"/>
          <p:nvPr/>
        </p:nvSpPr>
        <p:spPr>
          <a:xfrm rot="18900000">
            <a:off x="4236976" y="4887572"/>
            <a:ext cx="1651647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5"/>
                </a:solidFill>
              </a:rPr>
              <a:t>Indicated Airspeed Indicator (knot)</a:t>
            </a:r>
          </a:p>
        </p:txBody>
      </p:sp>
      <p:sp>
        <p:nvSpPr>
          <p:cNvPr id="1043" name="Metin kutusu 1042">
            <a:extLst>
              <a:ext uri="{FF2B5EF4-FFF2-40B4-BE49-F238E27FC236}">
                <a16:creationId xmlns:a16="http://schemas.microsoft.com/office/drawing/2014/main" id="{978233BE-53ED-6911-F483-BB68DF42F727}"/>
              </a:ext>
            </a:extLst>
          </p:cNvPr>
          <p:cNvSpPr txBox="1"/>
          <p:nvPr/>
        </p:nvSpPr>
        <p:spPr>
          <a:xfrm rot="18900000">
            <a:off x="4296416" y="5530114"/>
            <a:ext cx="1783609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5"/>
                </a:solidFill>
              </a:rPr>
              <a:t>Speed Trend</a:t>
            </a:r>
          </a:p>
          <a:p>
            <a:pPr algn="r"/>
            <a:r>
              <a:rPr lang="en-US" sz="1400" dirty="0">
                <a:solidFill>
                  <a:schemeClr val="accent5"/>
                </a:solidFill>
              </a:rPr>
              <a:t>Arrow</a:t>
            </a:r>
          </a:p>
        </p:txBody>
      </p:sp>
      <p:sp>
        <p:nvSpPr>
          <p:cNvPr id="1045" name="Metin kutusu 1044">
            <a:extLst>
              <a:ext uri="{FF2B5EF4-FFF2-40B4-BE49-F238E27FC236}">
                <a16:creationId xmlns:a16="http://schemas.microsoft.com/office/drawing/2014/main" id="{C58ACBE6-A964-9B98-64F8-5BB1DE69157F}"/>
              </a:ext>
            </a:extLst>
          </p:cNvPr>
          <p:cNvSpPr txBox="1"/>
          <p:nvPr/>
        </p:nvSpPr>
        <p:spPr>
          <a:xfrm rot="18900000">
            <a:off x="4372337" y="6237086"/>
            <a:ext cx="1651647" cy="30777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5"/>
                </a:solidFill>
              </a:rPr>
              <a:t>Mach Number</a:t>
            </a:r>
          </a:p>
        </p:txBody>
      </p:sp>
      <p:sp>
        <p:nvSpPr>
          <p:cNvPr id="1047" name="Metin kutusu 1046">
            <a:extLst>
              <a:ext uri="{FF2B5EF4-FFF2-40B4-BE49-F238E27FC236}">
                <a16:creationId xmlns:a16="http://schemas.microsoft.com/office/drawing/2014/main" id="{F443FFFC-7B3D-95D6-39A1-332973C8932E}"/>
              </a:ext>
            </a:extLst>
          </p:cNvPr>
          <p:cNvSpPr txBox="1"/>
          <p:nvPr/>
        </p:nvSpPr>
        <p:spPr>
          <a:xfrm>
            <a:off x="6288721" y="6390974"/>
            <a:ext cx="1783609" cy="30777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Compass (°)</a:t>
            </a:r>
          </a:p>
        </p:txBody>
      </p:sp>
      <p:sp>
        <p:nvSpPr>
          <p:cNvPr id="1048" name="Metin kutusu 1047">
            <a:extLst>
              <a:ext uri="{FF2B5EF4-FFF2-40B4-BE49-F238E27FC236}">
                <a16:creationId xmlns:a16="http://schemas.microsoft.com/office/drawing/2014/main" id="{DC1565C1-3ADA-AF08-0C9E-9F8AD259FED9}"/>
              </a:ext>
            </a:extLst>
          </p:cNvPr>
          <p:cNvSpPr txBox="1"/>
          <p:nvPr/>
        </p:nvSpPr>
        <p:spPr>
          <a:xfrm>
            <a:off x="10379302" y="6292052"/>
            <a:ext cx="1783609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Altimeter Setting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Indications</a:t>
            </a:r>
          </a:p>
        </p:txBody>
      </p:sp>
      <p:sp>
        <p:nvSpPr>
          <p:cNvPr id="1053" name="Metin kutusu 1052">
            <a:extLst>
              <a:ext uri="{FF2B5EF4-FFF2-40B4-BE49-F238E27FC236}">
                <a16:creationId xmlns:a16="http://schemas.microsoft.com/office/drawing/2014/main" id="{5237533D-AD7A-DF78-AEA2-715650852A12}"/>
              </a:ext>
            </a:extLst>
          </p:cNvPr>
          <p:cNvSpPr txBox="1"/>
          <p:nvPr/>
        </p:nvSpPr>
        <p:spPr>
          <a:xfrm>
            <a:off x="7578791" y="6292052"/>
            <a:ext cx="1783609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Compass Mode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Annunciation</a:t>
            </a:r>
          </a:p>
        </p:txBody>
      </p:sp>
      <p:sp>
        <p:nvSpPr>
          <p:cNvPr id="1054" name="Metin kutusu 1053">
            <a:extLst>
              <a:ext uri="{FF2B5EF4-FFF2-40B4-BE49-F238E27FC236}">
                <a16:creationId xmlns:a16="http://schemas.microsoft.com/office/drawing/2014/main" id="{77E5799A-7A57-03F4-36B9-B5685CEFF1C0}"/>
              </a:ext>
            </a:extLst>
          </p:cNvPr>
          <p:cNvSpPr txBox="1"/>
          <p:nvPr/>
        </p:nvSpPr>
        <p:spPr>
          <a:xfrm>
            <a:off x="9085963" y="6283252"/>
            <a:ext cx="1783609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Turn Rate 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Indication (°/s)</a:t>
            </a:r>
          </a:p>
        </p:txBody>
      </p:sp>
    </p:spTree>
    <p:extLst>
      <p:ext uri="{BB962C8B-B14F-4D97-AF65-F5344CB8AC3E}">
        <p14:creationId xmlns:p14="http://schemas.microsoft.com/office/powerpoint/2010/main" val="3950489171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82704A19-8EC4-3F23-C26A-257C1B793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03" y="1650438"/>
            <a:ext cx="3131681" cy="41967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464A24C9-3811-5973-3A95-2E28FF2A7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418" y="1650437"/>
            <a:ext cx="3151567" cy="41967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4AA4CE04-126A-A9E6-EB62-0E4A4717CFA4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sz="2000" b="1" dirty="0">
                <a:solidFill>
                  <a:srgbClr val="C0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Display Software – Control Menu: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368805C3-C486-ACD4-B031-03381A8AA5F9}"/>
              </a:ext>
            </a:extLst>
          </p:cNvPr>
          <p:cNvSpPr txBox="1"/>
          <p:nvPr/>
        </p:nvSpPr>
        <p:spPr>
          <a:xfrm>
            <a:off x="5277369" y="5159193"/>
            <a:ext cx="3488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5C480572-AA40-80CC-7498-7C4B101F640C}"/>
              </a:ext>
            </a:extLst>
          </p:cNvPr>
          <p:cNvSpPr txBox="1"/>
          <p:nvPr/>
        </p:nvSpPr>
        <p:spPr>
          <a:xfrm>
            <a:off x="49218" y="1143000"/>
            <a:ext cx="382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Altimeter Settings Sub-menu: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FAFDF133-1A5E-5C33-ADA8-1162C5AD9F54}"/>
              </a:ext>
            </a:extLst>
          </p:cNvPr>
          <p:cNvSpPr txBox="1"/>
          <p:nvPr/>
        </p:nvSpPr>
        <p:spPr>
          <a:xfrm>
            <a:off x="4181475" y="1143000"/>
            <a:ext cx="382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Compass Settings Sub-menu:</a:t>
            </a:r>
          </a:p>
        </p:txBody>
      </p:sp>
      <p:pic>
        <p:nvPicPr>
          <p:cNvPr id="17" name="Resim 16">
            <a:extLst>
              <a:ext uri="{FF2B5EF4-FFF2-40B4-BE49-F238E27FC236}">
                <a16:creationId xmlns:a16="http://schemas.microsoft.com/office/drawing/2014/main" id="{F68D91D2-345A-5945-41EC-4A2F6F871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253" y="1650438"/>
            <a:ext cx="3157494" cy="41967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Metin kutusu 17">
            <a:extLst>
              <a:ext uri="{FF2B5EF4-FFF2-40B4-BE49-F238E27FC236}">
                <a16:creationId xmlns:a16="http://schemas.microsoft.com/office/drawing/2014/main" id="{742D177A-ABE4-3CA0-4E86-C6D84C116CF9}"/>
              </a:ext>
            </a:extLst>
          </p:cNvPr>
          <p:cNvSpPr txBox="1"/>
          <p:nvPr/>
        </p:nvSpPr>
        <p:spPr>
          <a:xfrm>
            <a:off x="8323676" y="1143000"/>
            <a:ext cx="382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 Meter Sub-menu:</a:t>
            </a:r>
          </a:p>
        </p:txBody>
      </p:sp>
    </p:spTree>
    <p:extLst>
      <p:ext uri="{BB962C8B-B14F-4D97-AF65-F5344CB8AC3E}">
        <p14:creationId xmlns:p14="http://schemas.microsoft.com/office/powerpoint/2010/main" val="235844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C14E157A-E56E-96CE-078F-711CA979E810}"/>
              </a:ext>
            </a:extLst>
          </p:cNvPr>
          <p:cNvSpPr txBox="1"/>
          <p:nvPr/>
        </p:nvSpPr>
        <p:spPr>
          <a:xfrm>
            <a:off x="3019425" y="1762125"/>
            <a:ext cx="6153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Thank You for Listening…</a:t>
            </a:r>
          </a:p>
        </p:txBody>
      </p:sp>
      <p:pic>
        <p:nvPicPr>
          <p:cNvPr id="5" name="Resim 4" descr="kalıp, desen, düzen, grafik, piksel, tasarım içeren bir resim&#10;&#10;Açıklama otomatik olarak oluşturuldu">
            <a:extLst>
              <a:ext uri="{FF2B5EF4-FFF2-40B4-BE49-F238E27FC236}">
                <a16:creationId xmlns:a16="http://schemas.microsoft.com/office/drawing/2014/main" id="{77BEA9BB-22B1-4B25-EEC9-140FCA9A0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916" y="3342937"/>
            <a:ext cx="2768167" cy="2582547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5722BBBE-E9BE-7BAA-C107-0A33983492EC}"/>
              </a:ext>
            </a:extLst>
          </p:cNvPr>
          <p:cNvSpPr txBox="1"/>
          <p:nvPr/>
        </p:nvSpPr>
        <p:spPr>
          <a:xfrm>
            <a:off x="2578225" y="2942827"/>
            <a:ext cx="7035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For more and further updates, visit project’s GitHub page: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66710C43-646F-BA45-74AA-78DFEC2ABA61}"/>
              </a:ext>
            </a:extLst>
          </p:cNvPr>
          <p:cNvSpPr txBox="1"/>
          <p:nvPr/>
        </p:nvSpPr>
        <p:spPr>
          <a:xfrm>
            <a:off x="4491035" y="5740818"/>
            <a:ext cx="320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github.com/ibosoftnet/</a:t>
            </a:r>
            <a:r>
              <a:rPr lang="tr-TR" dirty="0">
                <a:hlinkClick r:id="rId3"/>
              </a:rPr>
              <a:t>efis</a:t>
            </a:r>
            <a:r>
              <a:rPr lang="en-US" dirty="0">
                <a:hlinkClick r:id="rId3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40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TM03457485[[fn=Ağ Gözü]]</Template>
  <TotalTime>750</TotalTime>
  <Words>787</Words>
  <Application>Microsoft Office PowerPoint</Application>
  <PresentationFormat>Geniş ekran</PresentationFormat>
  <Paragraphs>144</Paragraphs>
  <Slides>8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8</vt:i4>
      </vt:variant>
    </vt:vector>
  </HeadingPairs>
  <TitlesOfParts>
    <vt:vector size="15" baseType="lpstr">
      <vt:lpstr>Aptos</vt:lpstr>
      <vt:lpstr>Aptos Display</vt:lpstr>
      <vt:lpstr>Arial</vt:lpstr>
      <vt:lpstr>Arial</vt:lpstr>
      <vt:lpstr>Google Sans</vt:lpstr>
      <vt:lpstr>Wingdings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İbrahim Çağlar Yıldırım</dc:creator>
  <cp:lastModifiedBy>İbrahim Çağlar Yıldırım</cp:lastModifiedBy>
  <cp:revision>80</cp:revision>
  <dcterms:created xsi:type="dcterms:W3CDTF">2024-05-28T20:30:19Z</dcterms:created>
  <dcterms:modified xsi:type="dcterms:W3CDTF">2024-05-29T23:36:35Z</dcterms:modified>
</cp:coreProperties>
</file>